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311" r:id="rId4"/>
    <p:sldId id="312" r:id="rId5"/>
    <p:sldId id="342" r:id="rId6"/>
    <p:sldId id="314" r:id="rId7"/>
    <p:sldId id="347" r:id="rId8"/>
    <p:sldId id="331" r:id="rId9"/>
    <p:sldId id="315" r:id="rId10"/>
    <p:sldId id="313" r:id="rId11"/>
    <p:sldId id="317" r:id="rId12"/>
    <p:sldId id="325" r:id="rId13"/>
    <p:sldId id="326" r:id="rId14"/>
    <p:sldId id="348" r:id="rId15"/>
    <p:sldId id="327" r:id="rId16"/>
    <p:sldId id="318" r:id="rId17"/>
    <p:sldId id="319" r:id="rId18"/>
    <p:sldId id="343" r:id="rId19"/>
    <p:sldId id="316" r:id="rId20"/>
    <p:sldId id="324" r:id="rId21"/>
    <p:sldId id="358" r:id="rId22"/>
    <p:sldId id="359" r:id="rId23"/>
    <p:sldId id="320" r:id="rId24"/>
    <p:sldId id="344" r:id="rId25"/>
    <p:sldId id="341" r:id="rId26"/>
    <p:sldId id="349" r:id="rId27"/>
    <p:sldId id="346" r:id="rId28"/>
    <p:sldId id="321" r:id="rId29"/>
    <p:sldId id="322" r:id="rId30"/>
    <p:sldId id="337" r:id="rId31"/>
    <p:sldId id="345" r:id="rId32"/>
    <p:sldId id="332" r:id="rId33"/>
    <p:sldId id="339" r:id="rId34"/>
    <p:sldId id="323" r:id="rId35"/>
    <p:sldId id="351" r:id="rId36"/>
    <p:sldId id="328" r:id="rId37"/>
    <p:sldId id="357" r:id="rId38"/>
    <p:sldId id="356" r:id="rId39"/>
    <p:sldId id="329" r:id="rId40"/>
    <p:sldId id="330" r:id="rId41"/>
    <p:sldId id="350" r:id="rId42"/>
    <p:sldId id="333" r:id="rId43"/>
    <p:sldId id="334" r:id="rId44"/>
    <p:sldId id="338" r:id="rId45"/>
    <p:sldId id="336" r:id="rId46"/>
    <p:sldId id="335" r:id="rId47"/>
    <p:sldId id="309" r:id="rId48"/>
    <p:sldId id="310" r:id="rId49"/>
    <p:sldId id="353" r:id="rId50"/>
    <p:sldId id="34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1"/>
    <p:restoredTop sz="96327"/>
  </p:normalViewPr>
  <p:slideViewPr>
    <p:cSldViewPr snapToGrid="0">
      <p:cViewPr varScale="1">
        <p:scale>
          <a:sx n="79" d="100"/>
          <a:sy n="79" d="100"/>
        </p:scale>
        <p:origin x="240" y="1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5B7F-9549-2B01-05E2-A34FB7AAD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51948-3C58-F439-DE99-4DE0E714C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0E9DD-D89F-1664-33EF-91CF98B192F4}"/>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5" name="Footer Placeholder 4">
            <a:extLst>
              <a:ext uri="{FF2B5EF4-FFF2-40B4-BE49-F238E27FC236}">
                <a16:creationId xmlns:a16="http://schemas.microsoft.com/office/drawing/2014/main" id="{033B75C4-5EC8-0210-CA91-52928663BA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3C4E32-228F-E66B-5FF9-E79EE729C006}"/>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63798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0AF-E282-9932-157D-2F1EF5136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859F7C-DC11-6972-029A-CE94F8EC0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6326C-D200-1931-7101-FA31E790DB45}"/>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5" name="Footer Placeholder 4">
            <a:extLst>
              <a:ext uri="{FF2B5EF4-FFF2-40B4-BE49-F238E27FC236}">
                <a16:creationId xmlns:a16="http://schemas.microsoft.com/office/drawing/2014/main" id="{FE9D2EE8-DF2F-22D2-7BF1-9D20A508C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87BEB-4558-3C5D-0575-B45288D6C2C6}"/>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65257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D8BAB-E786-D443-9A74-DC0FCD5DF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F070C-1972-8616-D2BE-FAFF60F59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F834E-BA62-07BA-D54C-DD483E5E0B31}"/>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5" name="Footer Placeholder 4">
            <a:extLst>
              <a:ext uri="{FF2B5EF4-FFF2-40B4-BE49-F238E27FC236}">
                <a16:creationId xmlns:a16="http://schemas.microsoft.com/office/drawing/2014/main" id="{EC02BAE3-9256-0A5D-C03F-BF95FBD1B9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252CD-672C-D2D7-E32F-9ED68B113B88}"/>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09372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521209" y="365130"/>
            <a:ext cx="9096992" cy="817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3" name="Google Shape;33;p19"/>
          <p:cNvSpPr txBox="1">
            <a:spLocks noGrp="1"/>
          </p:cNvSpPr>
          <p:nvPr>
            <p:ph type="body" idx="1"/>
          </p:nvPr>
        </p:nvSpPr>
        <p:spPr>
          <a:xfrm>
            <a:off x="521212" y="1737363"/>
            <a:ext cx="11046171" cy="4439603"/>
          </a:xfrm>
          <a:prstGeom prst="rect">
            <a:avLst/>
          </a:prstGeom>
          <a:noFill/>
          <a:ln>
            <a:noFill/>
          </a:ln>
        </p:spPr>
        <p:txBody>
          <a:bodyPr spcFirstLastPara="1" wrap="square" lIns="91425" tIns="45700" rIns="91425" bIns="45700" anchor="t" anchorCtr="0">
            <a:normAutofit/>
          </a:bodyPr>
          <a:lstStyle>
            <a:lvl1pPr marL="495288" lvl="0" indent="-457189" algn="l">
              <a:lnSpc>
                <a:spcPct val="90000"/>
              </a:lnSpc>
              <a:spcBef>
                <a:spcPts val="751"/>
              </a:spcBef>
              <a:spcAft>
                <a:spcPts val="0"/>
              </a:spcAft>
              <a:buClr>
                <a:srgbClr val="6C66B4"/>
              </a:buClr>
              <a:buSzPts val="2800"/>
              <a:buFont typeface="Arial" panose="020B0604020202020204" pitchFamily="34" charset="0"/>
              <a:buChar char="•"/>
              <a:defRPr/>
            </a:lvl1pPr>
            <a:lvl2pPr marL="685783" lvl="1" indent="-285744" algn="l">
              <a:lnSpc>
                <a:spcPct val="90000"/>
              </a:lnSpc>
              <a:spcBef>
                <a:spcPts val="375"/>
              </a:spcBef>
              <a:spcAft>
                <a:spcPts val="0"/>
              </a:spcAft>
              <a:buClr>
                <a:schemeClr val="accent2"/>
              </a:buClr>
              <a:buSzPts val="2400"/>
              <a:buFont typeface="NTR"/>
              <a:buChar char="–"/>
              <a:defRPr/>
            </a:lvl2pPr>
            <a:lvl3pPr marL="1028674" lvl="2" indent="-266693" algn="l">
              <a:lnSpc>
                <a:spcPct val="90000"/>
              </a:lnSpc>
              <a:spcBef>
                <a:spcPts val="375"/>
              </a:spcBef>
              <a:spcAft>
                <a:spcPts val="0"/>
              </a:spcAft>
              <a:buClr>
                <a:srgbClr val="AEABAB"/>
              </a:buClr>
              <a:buSzPts val="2000"/>
              <a:buChar char="•"/>
              <a:defRPr/>
            </a:lvl3pPr>
            <a:lvl4pPr marL="1371566" lvl="3" indent="-257168" algn="l">
              <a:lnSpc>
                <a:spcPct val="90000"/>
              </a:lnSpc>
              <a:spcBef>
                <a:spcPts val="375"/>
              </a:spcBef>
              <a:spcAft>
                <a:spcPts val="0"/>
              </a:spcAft>
              <a:buClr>
                <a:schemeClr val="accent6"/>
              </a:buClr>
              <a:buSzPts val="1800"/>
              <a:buChar char="•"/>
              <a:defRPr/>
            </a:lvl4pPr>
            <a:lvl5pPr marL="1714457" lvl="4" indent="-257168" algn="l">
              <a:lnSpc>
                <a:spcPct val="90000"/>
              </a:lnSpc>
              <a:spcBef>
                <a:spcPts val="375"/>
              </a:spcBef>
              <a:spcAft>
                <a:spcPts val="0"/>
              </a:spcAft>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5" name="Google Shape;35;p19"/>
          <p:cNvSpPr txBox="1">
            <a:spLocks noGrp="1"/>
          </p:cNvSpPr>
          <p:nvPr>
            <p:ph type="body" idx="2"/>
          </p:nvPr>
        </p:nvSpPr>
        <p:spPr>
          <a:xfrm>
            <a:off x="521209" y="1208636"/>
            <a:ext cx="9096992" cy="310898"/>
          </a:xfrm>
          <a:prstGeom prst="rect">
            <a:avLst/>
          </a:prstGeom>
          <a:noFill/>
          <a:ln>
            <a:noFill/>
          </a:ln>
        </p:spPr>
        <p:txBody>
          <a:bodyPr spcFirstLastPara="1" wrap="square" lIns="91425" tIns="45700" rIns="91425" bIns="45700" anchor="t" anchorCtr="0">
            <a:normAutofit/>
          </a:bodyPr>
          <a:lstStyle>
            <a:lvl1pPr marL="342891" lvl="0" indent="-171446" algn="l">
              <a:lnSpc>
                <a:spcPct val="90000"/>
              </a:lnSpc>
              <a:spcBef>
                <a:spcPts val="751"/>
              </a:spcBef>
              <a:spcAft>
                <a:spcPts val="0"/>
              </a:spcAft>
              <a:buSzPts val="2300"/>
              <a:buNone/>
              <a:defRPr sz="1725" b="0" i="0">
                <a:solidFill>
                  <a:schemeClr val="accent6"/>
                </a:solidFill>
                <a:latin typeface="Century Gothic"/>
                <a:ea typeface="Century Gothic"/>
                <a:cs typeface="Century Gothic"/>
                <a:sym typeface="Century Gothic"/>
              </a:defRPr>
            </a:lvl1pPr>
            <a:lvl2pPr marL="685783" lvl="1" indent="-257168" algn="l">
              <a:lnSpc>
                <a:spcPct val="90000"/>
              </a:lnSpc>
              <a:spcBef>
                <a:spcPts val="375"/>
              </a:spcBef>
              <a:spcAft>
                <a:spcPts val="0"/>
              </a:spcAft>
              <a:buSzPts val="1800"/>
              <a:buChar char="•"/>
              <a:defRPr/>
            </a:lvl2pPr>
            <a:lvl3pPr marL="1028674" lvl="2" indent="-257168" algn="l">
              <a:lnSpc>
                <a:spcPct val="90000"/>
              </a:lnSpc>
              <a:spcBef>
                <a:spcPts val="375"/>
              </a:spcBef>
              <a:spcAft>
                <a:spcPts val="0"/>
              </a:spcAft>
              <a:buSzPts val="1800"/>
              <a:buChar char="•"/>
              <a:defRPr/>
            </a:lvl3pPr>
            <a:lvl4pPr marL="1371566" lvl="3" indent="-257168" algn="l">
              <a:lnSpc>
                <a:spcPct val="90000"/>
              </a:lnSpc>
              <a:spcBef>
                <a:spcPts val="375"/>
              </a:spcBef>
              <a:spcAft>
                <a:spcPts val="0"/>
              </a:spcAft>
              <a:buSzPts val="1800"/>
              <a:buChar char="•"/>
              <a:defRPr/>
            </a:lvl4pPr>
            <a:lvl5pPr marL="1714457" lvl="4" indent="-257168" algn="l">
              <a:lnSpc>
                <a:spcPct val="90000"/>
              </a:lnSpc>
              <a:spcBef>
                <a:spcPts val="375"/>
              </a:spcBef>
              <a:spcAft>
                <a:spcPts val="0"/>
              </a:spcAft>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06416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58A-E45D-89BD-C220-8059725A2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77C93-C1C0-0BD2-CCED-9B2A0D5E84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940C3-36DA-1674-DC39-3A92B5372E9D}"/>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5" name="Footer Placeholder 4">
            <a:extLst>
              <a:ext uri="{FF2B5EF4-FFF2-40B4-BE49-F238E27FC236}">
                <a16:creationId xmlns:a16="http://schemas.microsoft.com/office/drawing/2014/main" id="{C71FCDFA-E6F2-DC75-FD17-0F603E013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FBF43-C90B-7B26-2A65-C646A6B5DFDE}"/>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387403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96B0-CE9D-3F71-29B9-A80CBC9D42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23EBD-AD01-B031-6710-8A05271B2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750C1-F196-0812-9516-624F9B462765}"/>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5" name="Footer Placeholder 4">
            <a:extLst>
              <a:ext uri="{FF2B5EF4-FFF2-40B4-BE49-F238E27FC236}">
                <a16:creationId xmlns:a16="http://schemas.microsoft.com/office/drawing/2014/main" id="{09B13269-5F18-C520-9E08-3B9220FDF2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6A16-FDFA-C385-3005-27AA5A070076}"/>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34084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562A-CC03-45E1-E797-C3856A09E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FEB06-2680-D68A-4662-EBF4D2FEC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1F728-D27E-AED8-8286-04B514F6F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37D2BC-7426-55B4-B883-75822EE3C7FD}"/>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6" name="Footer Placeholder 5">
            <a:extLst>
              <a:ext uri="{FF2B5EF4-FFF2-40B4-BE49-F238E27FC236}">
                <a16:creationId xmlns:a16="http://schemas.microsoft.com/office/drawing/2014/main" id="{2001FE87-38D3-092A-B0AD-562359BBB9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B3DD5A-1DDC-16E3-2C1D-9858DC15BEDD}"/>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372441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690B-D3E2-2D04-9311-0A06B8151B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3D45F-EB78-B8E8-30C5-CF7DC3B2B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20264-351E-833A-6268-0600626E1F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53390-BBA2-3BC1-66F0-C60EE0F40F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5C46D-118E-1B03-0C0F-891EA8476C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D8EA49-6EDD-E34D-5764-46FEA02ED793}"/>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8" name="Footer Placeholder 7">
            <a:extLst>
              <a:ext uri="{FF2B5EF4-FFF2-40B4-BE49-F238E27FC236}">
                <a16:creationId xmlns:a16="http://schemas.microsoft.com/office/drawing/2014/main" id="{33FF4CD4-79E0-0D25-EC1B-B3C95F1C5B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11441D-45CF-ED44-C8CB-E3D71C4F0BD8}"/>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142040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BB3B-F525-4BC5-90D8-9853190182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A8397A-5B60-137F-BD48-02F31CF35660}"/>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4" name="Footer Placeholder 3">
            <a:extLst>
              <a:ext uri="{FF2B5EF4-FFF2-40B4-BE49-F238E27FC236}">
                <a16:creationId xmlns:a16="http://schemas.microsoft.com/office/drawing/2014/main" id="{5AF2014A-9925-A19A-11D3-F34C6C66B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AD480BE-5EC2-6D55-9243-B433F618EA24}"/>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34279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EA0DD-C808-8941-727E-3A0DDE3DF54C}"/>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3" name="Footer Placeholder 2">
            <a:extLst>
              <a:ext uri="{FF2B5EF4-FFF2-40B4-BE49-F238E27FC236}">
                <a16:creationId xmlns:a16="http://schemas.microsoft.com/office/drawing/2014/main" id="{62098EDF-3215-0627-0D1B-6A8408D2CB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568D6AC-7D11-D3B5-83B2-1745A4E31072}"/>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400716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C6B2-ED15-ABD8-B0F5-D136EDC8D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5BCF91-54FF-5328-E834-BBD2D4B11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C1241-0109-5048-39A1-5549372D7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74958-FB61-3E1A-D847-D17ADFB462D0}"/>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6" name="Footer Placeholder 5">
            <a:extLst>
              <a:ext uri="{FF2B5EF4-FFF2-40B4-BE49-F238E27FC236}">
                <a16:creationId xmlns:a16="http://schemas.microsoft.com/office/drawing/2014/main" id="{A0E5406B-2BD4-5179-4AFE-F8B435EA6F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84C6E5-9E08-4EA7-B77F-F8D8BDB96EA7}"/>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64075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C761-BE5F-FF8C-2A6A-E5A705DEF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78E241-5896-900A-420F-167989439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B37A884-87FB-A608-B307-5429366C9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951D8-710F-A799-45ED-F40BF4915D91}"/>
              </a:ext>
            </a:extLst>
          </p:cNvPr>
          <p:cNvSpPr>
            <a:spLocks noGrp="1"/>
          </p:cNvSpPr>
          <p:nvPr>
            <p:ph type="dt" sz="half" idx="10"/>
          </p:nvPr>
        </p:nvSpPr>
        <p:spPr/>
        <p:txBody>
          <a:bodyPr/>
          <a:lstStyle/>
          <a:p>
            <a:fld id="{771D25E6-484F-7241-B178-56AB1D19F584}" type="datetimeFigureOut">
              <a:rPr lang="en-US" smtClean="0"/>
              <a:t>1/29/25</a:t>
            </a:fld>
            <a:endParaRPr lang="en-US"/>
          </a:p>
        </p:txBody>
      </p:sp>
      <p:sp>
        <p:nvSpPr>
          <p:cNvPr id="6" name="Footer Placeholder 5">
            <a:extLst>
              <a:ext uri="{FF2B5EF4-FFF2-40B4-BE49-F238E27FC236}">
                <a16:creationId xmlns:a16="http://schemas.microsoft.com/office/drawing/2014/main" id="{18CFC3B5-D6F9-5737-A4D6-3D4F87E13E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4A0CDB-5C30-BE6D-68C3-7CA8A34213BD}"/>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74908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86F2E-AE56-02E2-8004-278C30AC0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0F2DA9-B1C0-30D6-956B-8C6B2A19D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5CA5C4-1AA2-66ED-2C2B-EA59A62BA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arabun" pitchFamily="2" charset="-34"/>
                <a:cs typeface="Sarabun" pitchFamily="2" charset="-34"/>
              </a:defRPr>
            </a:lvl1pPr>
          </a:lstStyle>
          <a:p>
            <a:fld id="{771D25E6-484F-7241-B178-56AB1D19F584}" type="datetimeFigureOut">
              <a:rPr lang="en-US" smtClean="0"/>
              <a:pPr/>
              <a:t>1/29/25</a:t>
            </a:fld>
            <a:endParaRPr lang="en-US"/>
          </a:p>
        </p:txBody>
      </p:sp>
      <p:sp>
        <p:nvSpPr>
          <p:cNvPr id="6" name="Slide Number Placeholder 5">
            <a:extLst>
              <a:ext uri="{FF2B5EF4-FFF2-40B4-BE49-F238E27FC236}">
                <a16:creationId xmlns:a16="http://schemas.microsoft.com/office/drawing/2014/main" id="{38D28D2B-BCC3-5B0C-09BC-897A158FD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arabun" pitchFamily="2" charset="-34"/>
                <a:cs typeface="Sarabun" pitchFamily="2" charset="-34"/>
              </a:defRPr>
            </a:lvl1pPr>
          </a:lstStyle>
          <a:p>
            <a:fld id="{0FEA92F5-D873-2F40-8829-655CC845A303}" type="slidenum">
              <a:rPr lang="en-US" smtClean="0"/>
              <a:pPr/>
              <a:t>‹#›</a:t>
            </a:fld>
            <a:endParaRPr lang="en-US"/>
          </a:p>
        </p:txBody>
      </p:sp>
      <p:pic>
        <p:nvPicPr>
          <p:cNvPr id="8" name="Picture 7">
            <a:extLst>
              <a:ext uri="{FF2B5EF4-FFF2-40B4-BE49-F238E27FC236}">
                <a16:creationId xmlns:a16="http://schemas.microsoft.com/office/drawing/2014/main" id="{3A32BA2A-09A2-5EBA-1C2B-7D61374EAB36}"/>
              </a:ext>
            </a:extLst>
          </p:cNvPr>
          <p:cNvPicPr>
            <a:picLocks noChangeAspect="1"/>
          </p:cNvPicPr>
          <p:nvPr userDrawn="1"/>
        </p:nvPicPr>
        <p:blipFill>
          <a:blip r:embed="rId14"/>
          <a:stretch>
            <a:fillRect/>
          </a:stretch>
        </p:blipFill>
        <p:spPr>
          <a:xfrm>
            <a:off x="5534754" y="6403964"/>
            <a:ext cx="1122491" cy="269896"/>
          </a:xfrm>
          <a:prstGeom prst="rect">
            <a:avLst/>
          </a:prstGeom>
        </p:spPr>
      </p:pic>
    </p:spTree>
    <p:extLst>
      <p:ext uri="{BB962C8B-B14F-4D97-AF65-F5344CB8AC3E}">
        <p14:creationId xmlns:p14="http://schemas.microsoft.com/office/powerpoint/2010/main" val="387780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Sarabun" pitchFamily="2" charset="-34"/>
          <a:ea typeface="+mj-ea"/>
          <a:cs typeface="Sarabun" pitchFamily="2" charset="-34"/>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sa.gov/history/rogersrep/v2appf.htm" TargetMode="External"/><Relationship Id="rId2" Type="http://schemas.openxmlformats.org/officeDocument/2006/relationships/hyperlink" Target="https://spectrum.ieee.org/the-space-shuttle-a-case-of-subjective-enginee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shostack.org/resources/cyber-public-health" TargetMode="External"/><Relationship Id="rId2" Type="http://schemas.openxmlformats.org/officeDocument/2006/relationships/hyperlink" Target="https://shostack.org/resources/lesson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2736-53AA-6A93-5A4B-C8849F447A63}"/>
              </a:ext>
            </a:extLst>
          </p:cNvPr>
          <p:cNvSpPr>
            <a:spLocks noGrp="1"/>
          </p:cNvSpPr>
          <p:nvPr>
            <p:ph type="ctrTitle"/>
          </p:nvPr>
        </p:nvSpPr>
        <p:spPr/>
        <p:txBody>
          <a:bodyPr/>
          <a:lstStyle/>
          <a:p>
            <a:r>
              <a:rPr lang="en-US" dirty="0"/>
              <a:t>Threat Modeling:</a:t>
            </a:r>
            <a:br>
              <a:rPr lang="en-US" dirty="0"/>
            </a:br>
            <a:r>
              <a:rPr lang="en-US" dirty="0"/>
              <a:t>Engineering and Science</a:t>
            </a:r>
          </a:p>
        </p:txBody>
      </p:sp>
      <p:sp>
        <p:nvSpPr>
          <p:cNvPr id="3" name="Subtitle 2">
            <a:extLst>
              <a:ext uri="{FF2B5EF4-FFF2-40B4-BE49-F238E27FC236}">
                <a16:creationId xmlns:a16="http://schemas.microsoft.com/office/drawing/2014/main" id="{EF6A8014-CA03-DF5E-E79D-26A7251C2FC3}"/>
              </a:ext>
            </a:extLst>
          </p:cNvPr>
          <p:cNvSpPr>
            <a:spLocks noGrp="1"/>
          </p:cNvSpPr>
          <p:nvPr>
            <p:ph type="subTitle" idx="1"/>
          </p:nvPr>
        </p:nvSpPr>
        <p:spPr/>
        <p:txBody>
          <a:bodyPr/>
          <a:lstStyle/>
          <a:p>
            <a:r>
              <a:rPr lang="en-US" dirty="0"/>
              <a:t>Adam Shostack</a:t>
            </a:r>
          </a:p>
          <a:p>
            <a:r>
              <a:rPr lang="en-US" dirty="0"/>
              <a:t>CERIAS</a:t>
            </a:r>
          </a:p>
          <a:p>
            <a:r>
              <a:rPr lang="en-US" dirty="0"/>
              <a:t>February, 2025</a:t>
            </a:r>
          </a:p>
        </p:txBody>
      </p:sp>
    </p:spTree>
    <p:extLst>
      <p:ext uri="{BB962C8B-B14F-4D97-AF65-F5344CB8AC3E}">
        <p14:creationId xmlns:p14="http://schemas.microsoft.com/office/powerpoint/2010/main" val="82892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Why is “building secure systems” hard?</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p:txBody>
          <a:bodyPr/>
          <a:lstStyle/>
          <a:p>
            <a:r>
              <a:rPr lang="en-US" dirty="0"/>
              <a:t>We lack a crisp definition of “secure”</a:t>
            </a:r>
          </a:p>
          <a:p>
            <a:r>
              <a:rPr lang="en-US" dirty="0"/>
              <a:t>We have a lot of standards and rules to comply with</a:t>
            </a:r>
          </a:p>
          <a:p>
            <a:pPr lvl="1"/>
            <a:r>
              <a:rPr lang="en-US" dirty="0"/>
              <a:t>Compliance helps avoid insecurity</a:t>
            </a:r>
          </a:p>
          <a:p>
            <a:pPr lvl="1"/>
            <a:r>
              <a:rPr lang="en-US" dirty="0"/>
              <a:t>At a cost…</a:t>
            </a:r>
          </a:p>
          <a:p>
            <a:r>
              <a:rPr lang="en-US" dirty="0"/>
              <a:t>The standards lack a “germ theory”</a:t>
            </a:r>
          </a:p>
          <a:p>
            <a:pPr lvl="1"/>
            <a:r>
              <a:rPr lang="en-US" dirty="0"/>
              <a:t>Are most breaches caused by phishing or a lack of patching?</a:t>
            </a:r>
          </a:p>
          <a:p>
            <a:endParaRPr lang="en-US" dirty="0"/>
          </a:p>
          <a:p>
            <a:endParaRPr lang="en-US" dirty="0"/>
          </a:p>
        </p:txBody>
      </p:sp>
    </p:spTree>
    <p:extLst>
      <p:ext uri="{BB962C8B-B14F-4D97-AF65-F5344CB8AC3E}">
        <p14:creationId xmlns:p14="http://schemas.microsoft.com/office/powerpoint/2010/main" val="272938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992F-F6BF-5602-2315-772A54020C88}"/>
              </a:ext>
            </a:extLst>
          </p:cNvPr>
          <p:cNvSpPr>
            <a:spLocks noGrp="1"/>
          </p:cNvSpPr>
          <p:nvPr>
            <p:ph type="title"/>
          </p:nvPr>
        </p:nvSpPr>
        <p:spPr/>
        <p:txBody>
          <a:bodyPr/>
          <a:lstStyle/>
          <a:p>
            <a:r>
              <a:rPr lang="en-US" dirty="0"/>
              <a:t>My building secure systems context</a:t>
            </a:r>
          </a:p>
        </p:txBody>
      </p:sp>
      <p:sp>
        <p:nvSpPr>
          <p:cNvPr id="3" name="Content Placeholder 2">
            <a:extLst>
              <a:ext uri="{FF2B5EF4-FFF2-40B4-BE49-F238E27FC236}">
                <a16:creationId xmlns:a16="http://schemas.microsoft.com/office/drawing/2014/main" id="{AC0837B1-6B19-214A-48CD-D8E720989738}"/>
              </a:ext>
            </a:extLst>
          </p:cNvPr>
          <p:cNvSpPr>
            <a:spLocks noGrp="1"/>
          </p:cNvSpPr>
          <p:nvPr>
            <p:ph idx="1"/>
          </p:nvPr>
        </p:nvSpPr>
        <p:spPr/>
        <p:txBody>
          <a:bodyPr/>
          <a:lstStyle/>
          <a:p>
            <a:r>
              <a:rPr lang="en-US" dirty="0"/>
              <a:t>25+ years in application security</a:t>
            </a:r>
          </a:p>
          <a:p>
            <a:r>
              <a:rPr lang="en-US" dirty="0"/>
              <a:t>Industry consultant and trainer</a:t>
            </a:r>
          </a:p>
          <a:p>
            <a:r>
              <a:rPr lang="en-US" dirty="0"/>
              <a:t>“Nothing” is “good enough”  is often true</a:t>
            </a:r>
          </a:p>
          <a:p>
            <a:r>
              <a:rPr lang="en-US" dirty="0"/>
              <a:t>Focus on lightweight methods</a:t>
            </a:r>
          </a:p>
          <a:p>
            <a:endParaRPr lang="en-US" dirty="0"/>
          </a:p>
        </p:txBody>
      </p:sp>
    </p:spTree>
    <p:extLst>
      <p:ext uri="{BB962C8B-B14F-4D97-AF65-F5344CB8AC3E}">
        <p14:creationId xmlns:p14="http://schemas.microsoft.com/office/powerpoint/2010/main" val="140616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C296-C877-7EE8-AC83-2EE4B0E4F083}"/>
              </a:ext>
            </a:extLst>
          </p:cNvPr>
          <p:cNvSpPr>
            <a:spLocks noGrp="1"/>
          </p:cNvSpPr>
          <p:nvPr>
            <p:ph type="title"/>
          </p:nvPr>
        </p:nvSpPr>
        <p:spPr/>
        <p:txBody>
          <a:bodyPr/>
          <a:lstStyle/>
          <a:p>
            <a:r>
              <a:rPr lang="en-US" dirty="0"/>
              <a:t>Threat modeling</a:t>
            </a:r>
          </a:p>
        </p:txBody>
      </p:sp>
      <p:sp>
        <p:nvSpPr>
          <p:cNvPr id="4" name="Text Placeholder 3">
            <a:extLst>
              <a:ext uri="{FF2B5EF4-FFF2-40B4-BE49-F238E27FC236}">
                <a16:creationId xmlns:a16="http://schemas.microsoft.com/office/drawing/2014/main" id="{AD9BCFF8-6BAD-2FC6-24AF-725ECD4519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381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8A8E-8321-F1A7-3FB1-56D965348428}"/>
              </a:ext>
            </a:extLst>
          </p:cNvPr>
          <p:cNvSpPr>
            <a:spLocks noGrp="1"/>
          </p:cNvSpPr>
          <p:nvPr>
            <p:ph type="title"/>
          </p:nvPr>
        </p:nvSpPr>
        <p:spPr/>
        <p:txBody>
          <a:bodyPr/>
          <a:lstStyle/>
          <a:p>
            <a:r>
              <a:rPr lang="en-US" dirty="0"/>
              <a:t>What is threat modeling?</a:t>
            </a:r>
          </a:p>
        </p:txBody>
      </p:sp>
      <p:sp>
        <p:nvSpPr>
          <p:cNvPr id="3" name="Content Placeholder 2">
            <a:extLst>
              <a:ext uri="{FF2B5EF4-FFF2-40B4-BE49-F238E27FC236}">
                <a16:creationId xmlns:a16="http://schemas.microsoft.com/office/drawing/2014/main" id="{329BF1A8-44F4-D1D9-4439-4F2C72AAE27D}"/>
              </a:ext>
            </a:extLst>
          </p:cNvPr>
          <p:cNvSpPr>
            <a:spLocks noGrp="1"/>
          </p:cNvSpPr>
          <p:nvPr>
            <p:ph idx="1"/>
          </p:nvPr>
        </p:nvSpPr>
        <p:spPr/>
        <p:txBody>
          <a:bodyPr/>
          <a:lstStyle/>
          <a:p>
            <a:r>
              <a:rPr lang="en-US" dirty="0"/>
              <a:t>Using models to help us think about security</a:t>
            </a:r>
          </a:p>
          <a:p>
            <a:r>
              <a:rPr lang="en-US" dirty="0"/>
              <a:t>Threats meaning possible future problems</a:t>
            </a:r>
          </a:p>
          <a:p>
            <a:r>
              <a:rPr lang="en-US" dirty="0"/>
              <a:t>TM applies to both systems you produce and systems you deploy</a:t>
            </a:r>
          </a:p>
          <a:p>
            <a:r>
              <a:rPr lang="en-US" dirty="0"/>
              <a:t>The “measure twice, cut once” of security</a:t>
            </a:r>
          </a:p>
          <a:p>
            <a:r>
              <a:rPr lang="en-US" dirty="0"/>
              <a:t>“You can fix it on the drawing board with an eraser, or on the job site with a sledgehammer”</a:t>
            </a:r>
          </a:p>
        </p:txBody>
      </p:sp>
    </p:spTree>
    <p:extLst>
      <p:ext uri="{BB962C8B-B14F-4D97-AF65-F5344CB8AC3E}">
        <p14:creationId xmlns:p14="http://schemas.microsoft.com/office/powerpoint/2010/main" val="61401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A5D3-462B-108B-EC9B-4D0EF73B7E2E}"/>
              </a:ext>
            </a:extLst>
          </p:cNvPr>
          <p:cNvSpPr>
            <a:spLocks noGrp="1"/>
          </p:cNvSpPr>
          <p:nvPr>
            <p:ph type="title"/>
          </p:nvPr>
        </p:nvSpPr>
        <p:spPr/>
        <p:txBody>
          <a:bodyPr/>
          <a:lstStyle/>
          <a:p>
            <a:r>
              <a:rPr lang="en-US" dirty="0"/>
              <a:t>Sometimes you have to fix it onsite</a:t>
            </a:r>
          </a:p>
        </p:txBody>
      </p:sp>
      <p:sp>
        <p:nvSpPr>
          <p:cNvPr id="3" name="Content Placeholder 2">
            <a:extLst>
              <a:ext uri="{FF2B5EF4-FFF2-40B4-BE49-F238E27FC236}">
                <a16:creationId xmlns:a16="http://schemas.microsoft.com/office/drawing/2014/main" id="{DD59417A-FFD9-1F9F-42F0-658140A2B42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DC11515-1A2A-C385-B9F0-D5EE8F847FFF}"/>
              </a:ext>
            </a:extLst>
          </p:cNvPr>
          <p:cNvPicPr>
            <a:picLocks noChangeAspect="1"/>
          </p:cNvPicPr>
          <p:nvPr/>
        </p:nvPicPr>
        <p:blipFill>
          <a:blip r:embed="rId2"/>
          <a:stretch>
            <a:fillRect/>
          </a:stretch>
        </p:blipFill>
        <p:spPr>
          <a:xfrm>
            <a:off x="1374949" y="1494796"/>
            <a:ext cx="9442101" cy="4778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684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B782-10C9-3A38-6862-72DE9F3BE516}"/>
              </a:ext>
            </a:extLst>
          </p:cNvPr>
          <p:cNvSpPr>
            <a:spLocks noGrp="1"/>
          </p:cNvSpPr>
          <p:nvPr>
            <p:ph type="title"/>
          </p:nvPr>
        </p:nvSpPr>
        <p:spPr/>
        <p:txBody>
          <a:bodyPr/>
          <a:lstStyle/>
          <a:p>
            <a:r>
              <a:rPr lang="en-US" dirty="0"/>
              <a:t>How do we threat model?</a:t>
            </a:r>
          </a:p>
        </p:txBody>
      </p:sp>
      <p:sp>
        <p:nvSpPr>
          <p:cNvPr id="3" name="Content Placeholder 2">
            <a:extLst>
              <a:ext uri="{FF2B5EF4-FFF2-40B4-BE49-F238E27FC236}">
                <a16:creationId xmlns:a16="http://schemas.microsoft.com/office/drawing/2014/main" id="{01B792E8-BDBE-EF91-8F27-3E5309CE439D}"/>
              </a:ext>
            </a:extLst>
          </p:cNvPr>
          <p:cNvSpPr>
            <a:spLocks noGrp="1"/>
          </p:cNvSpPr>
          <p:nvPr>
            <p:ph idx="1"/>
          </p:nvPr>
        </p:nvSpPr>
        <p:spPr/>
        <p:txBody>
          <a:bodyPr/>
          <a:lstStyle/>
          <a:p>
            <a:r>
              <a:rPr lang="en-US" dirty="0"/>
              <a:t>Four Question Framework </a:t>
            </a:r>
          </a:p>
          <a:p>
            <a:pPr lvl="1"/>
            <a:r>
              <a:rPr lang="en-US" dirty="0"/>
              <a:t>What are we working on?</a:t>
            </a:r>
          </a:p>
          <a:p>
            <a:pPr lvl="1"/>
            <a:r>
              <a:rPr lang="en-US" dirty="0"/>
              <a:t>What can go wrong?</a:t>
            </a:r>
          </a:p>
          <a:p>
            <a:pPr lvl="1"/>
            <a:r>
              <a:rPr lang="en-US" dirty="0"/>
              <a:t>What are we going to do about it?</a:t>
            </a:r>
          </a:p>
          <a:p>
            <a:pPr lvl="1"/>
            <a:r>
              <a:rPr lang="en-US" dirty="0"/>
              <a:t>Did we do a good job?</a:t>
            </a:r>
          </a:p>
          <a:p>
            <a:r>
              <a:rPr lang="en-US" dirty="0" err="1"/>
              <a:t>Threatmodelingmanifesto.org</a:t>
            </a:r>
            <a:endParaRPr lang="en-US" dirty="0"/>
          </a:p>
        </p:txBody>
      </p:sp>
    </p:spTree>
    <p:extLst>
      <p:ext uri="{BB962C8B-B14F-4D97-AF65-F5344CB8AC3E}">
        <p14:creationId xmlns:p14="http://schemas.microsoft.com/office/powerpoint/2010/main" val="73407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EE7F-81A7-AB48-CF2B-7CF733F25AE0}"/>
              </a:ext>
            </a:extLst>
          </p:cNvPr>
          <p:cNvSpPr>
            <a:spLocks noGrp="1"/>
          </p:cNvSpPr>
          <p:nvPr>
            <p:ph type="title"/>
          </p:nvPr>
        </p:nvSpPr>
        <p:spPr/>
        <p:txBody>
          <a:bodyPr/>
          <a:lstStyle/>
          <a:p>
            <a:r>
              <a:rPr lang="en-US" dirty="0"/>
              <a:t>How do we threat model?</a:t>
            </a:r>
          </a:p>
        </p:txBody>
      </p:sp>
      <p:sp>
        <p:nvSpPr>
          <p:cNvPr id="3" name="Content Placeholder 2">
            <a:extLst>
              <a:ext uri="{FF2B5EF4-FFF2-40B4-BE49-F238E27FC236}">
                <a16:creationId xmlns:a16="http://schemas.microsoft.com/office/drawing/2014/main" id="{421F3E49-0E91-BC26-77DD-9CFBEEF80AE3}"/>
              </a:ext>
            </a:extLst>
          </p:cNvPr>
          <p:cNvSpPr>
            <a:spLocks noGrp="1"/>
          </p:cNvSpPr>
          <p:nvPr>
            <p:ph idx="1"/>
          </p:nvPr>
        </p:nvSpPr>
        <p:spPr/>
        <p:txBody>
          <a:bodyPr/>
          <a:lstStyle/>
          <a:p>
            <a:r>
              <a:rPr lang="en-US" dirty="0"/>
              <a:t>Four exceptionally simple questions</a:t>
            </a:r>
          </a:p>
          <a:p>
            <a:r>
              <a:rPr lang="en-US" dirty="0"/>
              <a:t>Enable</a:t>
            </a:r>
          </a:p>
          <a:p>
            <a:pPr lvl="1"/>
            <a:r>
              <a:rPr lang="en-US" dirty="0"/>
              <a:t>Scenario specific ways of answering the questions (next slide)</a:t>
            </a:r>
          </a:p>
          <a:p>
            <a:pPr lvl="1"/>
            <a:r>
              <a:rPr lang="en-US" dirty="0"/>
              <a:t>Appropriate alignment to engineering processes</a:t>
            </a:r>
          </a:p>
          <a:p>
            <a:pPr lvl="1"/>
            <a:r>
              <a:rPr lang="en-US" dirty="0"/>
              <a:t>Common language</a:t>
            </a:r>
          </a:p>
          <a:p>
            <a:r>
              <a:rPr lang="en-US" dirty="0"/>
              <a:t>Identify, enhance boundaries</a:t>
            </a:r>
          </a:p>
          <a:p>
            <a:pPr lvl="1"/>
            <a:r>
              <a:rPr lang="en-US" dirty="0"/>
              <a:t>More boundaries (isolation)</a:t>
            </a:r>
          </a:p>
          <a:p>
            <a:pPr lvl="1"/>
            <a:r>
              <a:rPr lang="en-US" dirty="0"/>
              <a:t>Better enforcement/attenuation by boundary code</a:t>
            </a:r>
          </a:p>
          <a:p>
            <a:endParaRPr lang="en-US" dirty="0"/>
          </a:p>
          <a:p>
            <a:pPr marL="457200" lvl="1" indent="0">
              <a:buNone/>
            </a:pPr>
            <a:endParaRPr lang="en-US" dirty="0"/>
          </a:p>
        </p:txBody>
      </p:sp>
    </p:spTree>
    <p:extLst>
      <p:ext uri="{BB962C8B-B14F-4D97-AF65-F5344CB8AC3E}">
        <p14:creationId xmlns:p14="http://schemas.microsoft.com/office/powerpoint/2010/main" val="204932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7652-BB7F-44B9-E758-554E4A056AF2}"/>
              </a:ext>
            </a:extLst>
          </p:cNvPr>
          <p:cNvSpPr>
            <a:spLocks noGrp="1"/>
          </p:cNvSpPr>
          <p:nvPr>
            <p:ph type="title"/>
          </p:nvPr>
        </p:nvSpPr>
        <p:spPr/>
        <p:txBody>
          <a:bodyPr/>
          <a:lstStyle/>
          <a:p>
            <a:r>
              <a:rPr lang="en-US" dirty="0"/>
              <a:t>Example ways to answer each question</a:t>
            </a:r>
          </a:p>
        </p:txBody>
      </p:sp>
      <p:sp>
        <p:nvSpPr>
          <p:cNvPr id="3" name="Content Placeholder 2">
            <a:extLst>
              <a:ext uri="{FF2B5EF4-FFF2-40B4-BE49-F238E27FC236}">
                <a16:creationId xmlns:a16="http://schemas.microsoft.com/office/drawing/2014/main" id="{964FE270-1042-739B-1B85-107C22A7DD13}"/>
              </a:ext>
            </a:extLst>
          </p:cNvPr>
          <p:cNvSpPr>
            <a:spLocks noGrp="1"/>
          </p:cNvSpPr>
          <p:nvPr>
            <p:ph idx="1"/>
          </p:nvPr>
        </p:nvSpPr>
        <p:spPr/>
        <p:txBody>
          <a:bodyPr/>
          <a:lstStyle/>
          <a:p>
            <a:r>
              <a:rPr lang="en-US" dirty="0"/>
              <a:t>What are we working on?</a:t>
            </a:r>
          </a:p>
          <a:p>
            <a:pPr lvl="1"/>
            <a:r>
              <a:rPr lang="en-US" dirty="0"/>
              <a:t>Whiteboard diagrams</a:t>
            </a:r>
          </a:p>
          <a:p>
            <a:pPr lvl="1"/>
            <a:r>
              <a:rPr lang="en-US" dirty="0"/>
              <a:t>Lego models</a:t>
            </a:r>
          </a:p>
          <a:p>
            <a:pPr lvl="1"/>
            <a:r>
              <a:rPr lang="en-US" dirty="0"/>
              <a:t>Data flow diagrams</a:t>
            </a:r>
          </a:p>
          <a:p>
            <a:r>
              <a:rPr lang="en-US" dirty="0"/>
              <a:t>What can go wrong?</a:t>
            </a:r>
          </a:p>
          <a:p>
            <a:pPr lvl="1"/>
            <a:r>
              <a:rPr lang="en-US" dirty="0"/>
              <a:t>Brainstorming</a:t>
            </a:r>
          </a:p>
          <a:p>
            <a:pPr lvl="1"/>
            <a:r>
              <a:rPr lang="en-US" dirty="0"/>
              <a:t>STRIDE (mnemonic for Spoofing, Tampering, Repudiation, Info disclose, Denial of service, Expansion of authority</a:t>
            </a:r>
          </a:p>
          <a:p>
            <a:pPr lvl="1"/>
            <a:r>
              <a:rPr lang="en-US" dirty="0"/>
              <a:t>Kill chains such as MITRE ATT&amp;CK</a:t>
            </a:r>
          </a:p>
        </p:txBody>
      </p:sp>
    </p:spTree>
    <p:extLst>
      <p:ext uri="{BB962C8B-B14F-4D97-AF65-F5344CB8AC3E}">
        <p14:creationId xmlns:p14="http://schemas.microsoft.com/office/powerpoint/2010/main" val="391877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7652-BB7F-44B9-E758-554E4A056AF2}"/>
              </a:ext>
            </a:extLst>
          </p:cNvPr>
          <p:cNvSpPr>
            <a:spLocks noGrp="1"/>
          </p:cNvSpPr>
          <p:nvPr>
            <p:ph type="title"/>
          </p:nvPr>
        </p:nvSpPr>
        <p:spPr/>
        <p:txBody>
          <a:bodyPr/>
          <a:lstStyle/>
          <a:p>
            <a:r>
              <a:rPr lang="en-US" dirty="0"/>
              <a:t>Example ways to answer each question (2)</a:t>
            </a:r>
          </a:p>
        </p:txBody>
      </p:sp>
      <p:sp>
        <p:nvSpPr>
          <p:cNvPr id="3" name="Content Placeholder 2">
            <a:extLst>
              <a:ext uri="{FF2B5EF4-FFF2-40B4-BE49-F238E27FC236}">
                <a16:creationId xmlns:a16="http://schemas.microsoft.com/office/drawing/2014/main" id="{964FE270-1042-739B-1B85-107C22A7DD13}"/>
              </a:ext>
            </a:extLst>
          </p:cNvPr>
          <p:cNvSpPr>
            <a:spLocks noGrp="1"/>
          </p:cNvSpPr>
          <p:nvPr>
            <p:ph idx="1"/>
          </p:nvPr>
        </p:nvSpPr>
        <p:spPr>
          <a:xfrm>
            <a:off x="838199" y="1825624"/>
            <a:ext cx="11072149" cy="4401555"/>
          </a:xfrm>
        </p:spPr>
        <p:txBody>
          <a:bodyPr>
            <a:noAutofit/>
          </a:bodyPr>
          <a:lstStyle/>
          <a:p>
            <a:r>
              <a:rPr lang="en-US" dirty="0"/>
              <a:t>What are we going to do about it?</a:t>
            </a:r>
          </a:p>
          <a:p>
            <a:pPr lvl="1"/>
            <a:r>
              <a:rPr lang="en-US" dirty="0"/>
              <a:t>Address problems</a:t>
            </a:r>
          </a:p>
          <a:p>
            <a:pPr lvl="2"/>
            <a:r>
              <a:rPr lang="en-US" dirty="0"/>
              <a:t>Code defensively</a:t>
            </a:r>
          </a:p>
          <a:p>
            <a:pPr lvl="2"/>
            <a:r>
              <a:rPr lang="en-US" dirty="0"/>
              <a:t>Add barriers (Run in several accounts)</a:t>
            </a:r>
          </a:p>
          <a:p>
            <a:pPr lvl="2"/>
            <a:r>
              <a:rPr lang="en-US" dirty="0"/>
              <a:t>Add technical controls like ID/Access Management or firewalls</a:t>
            </a:r>
          </a:p>
          <a:p>
            <a:r>
              <a:rPr lang="en-US" dirty="0"/>
              <a:t>When those mitigation approaches don’t work easily</a:t>
            </a:r>
          </a:p>
          <a:p>
            <a:pPr lvl="1"/>
            <a:r>
              <a:rPr lang="en-US" dirty="0"/>
              <a:t>Make tradeoffs (usability, compatibility)</a:t>
            </a:r>
          </a:p>
          <a:p>
            <a:pPr lvl="1"/>
            <a:r>
              <a:rPr lang="en-US" dirty="0"/>
              <a:t>Use risk management strategies (Eliminate, Accept, Transfer)</a:t>
            </a:r>
          </a:p>
          <a:p>
            <a:r>
              <a:rPr lang="en-US" dirty="0"/>
              <a:t>We often want to use likelihood to help prioritize</a:t>
            </a:r>
          </a:p>
          <a:p>
            <a:pPr lvl="1"/>
            <a:r>
              <a:rPr lang="en-US" dirty="0"/>
              <a:t>Sounds like risk, again!</a:t>
            </a:r>
          </a:p>
        </p:txBody>
      </p:sp>
    </p:spTree>
    <p:extLst>
      <p:ext uri="{BB962C8B-B14F-4D97-AF65-F5344CB8AC3E}">
        <p14:creationId xmlns:p14="http://schemas.microsoft.com/office/powerpoint/2010/main" val="78538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CEB2-8063-D8B0-D7D3-7C117949BF51}"/>
              </a:ext>
            </a:extLst>
          </p:cNvPr>
          <p:cNvSpPr>
            <a:spLocks noGrp="1"/>
          </p:cNvSpPr>
          <p:nvPr>
            <p:ph type="title"/>
          </p:nvPr>
        </p:nvSpPr>
        <p:spPr/>
        <p:txBody>
          <a:bodyPr/>
          <a:lstStyle/>
          <a:p>
            <a:r>
              <a:rPr lang="en-US" dirty="0"/>
              <a:t>Risk in context</a:t>
            </a:r>
          </a:p>
        </p:txBody>
      </p:sp>
      <p:sp>
        <p:nvSpPr>
          <p:cNvPr id="3" name="Content Placeholder 2">
            <a:extLst>
              <a:ext uri="{FF2B5EF4-FFF2-40B4-BE49-F238E27FC236}">
                <a16:creationId xmlns:a16="http://schemas.microsoft.com/office/drawing/2014/main" id="{D4E2C482-2D18-A85A-0D64-2D45FE15EA76}"/>
              </a:ext>
            </a:extLst>
          </p:cNvPr>
          <p:cNvSpPr>
            <a:spLocks noGrp="1"/>
          </p:cNvSpPr>
          <p:nvPr>
            <p:ph idx="1"/>
          </p:nvPr>
        </p:nvSpPr>
        <p:spPr>
          <a:xfrm>
            <a:off x="838199" y="1825625"/>
            <a:ext cx="11223661" cy="4503256"/>
          </a:xfrm>
        </p:spPr>
        <p:txBody>
          <a:bodyPr>
            <a:noAutofit/>
          </a:bodyPr>
          <a:lstStyle/>
          <a:p>
            <a:r>
              <a:rPr lang="en-US" dirty="0"/>
              <a:t>There are over 200 risk management standards (!)</a:t>
            </a:r>
          </a:p>
          <a:p>
            <a:r>
              <a:rPr lang="en-US" dirty="0"/>
              <a:t>NASA has an very mature approach</a:t>
            </a:r>
          </a:p>
          <a:p>
            <a:pPr lvl="1"/>
            <a:r>
              <a:rPr lang="en-US" dirty="0"/>
              <a:t>Continuous Risk Management, Risk Informed Decision Making</a:t>
            </a:r>
          </a:p>
          <a:p>
            <a:pPr lvl="1">
              <a:lnSpc>
                <a:spcPct val="114000"/>
              </a:lnSpc>
            </a:pPr>
            <a:r>
              <a:rPr lang="en-US" dirty="0"/>
              <a:t>Also NASA Risk Management Handbook</a:t>
            </a:r>
            <a:r>
              <a:rPr lang="en-US" sz="2000" dirty="0"/>
              <a:t>:</a:t>
            </a:r>
          </a:p>
          <a:p>
            <a:pPr marL="914400" lvl="2" indent="0">
              <a:lnSpc>
                <a:spcPct val="114000"/>
              </a:lnSpc>
              <a:buNone/>
            </a:pPr>
            <a:r>
              <a:rPr lang="en-US" sz="2400" dirty="0"/>
              <a:t>“While there will probably always be vigorous debate </a:t>
            </a:r>
            <a:br>
              <a:rPr lang="en-US" sz="2400" dirty="0"/>
            </a:br>
            <a:r>
              <a:rPr lang="en-US" sz="2400" dirty="0"/>
              <a:t>over the details of what comprises </a:t>
            </a:r>
            <a:br>
              <a:rPr lang="en-US" sz="2400" dirty="0"/>
            </a:br>
            <a:r>
              <a:rPr lang="en-US" sz="2400" dirty="0"/>
              <a:t>the best approach to managing risk, </a:t>
            </a:r>
            <a:br>
              <a:rPr lang="en-US" sz="2400" dirty="0"/>
            </a:br>
            <a:r>
              <a:rPr lang="en-US" sz="2400" dirty="0"/>
              <a:t>few will disagree that effective risk management </a:t>
            </a:r>
            <a:br>
              <a:rPr lang="en-US" sz="2400" dirty="0"/>
            </a:br>
            <a:r>
              <a:rPr lang="en-US" sz="2400" dirty="0"/>
              <a:t>is critical to program and project success and affordability.” </a:t>
            </a:r>
            <a:br>
              <a:rPr lang="en-US" sz="1600" dirty="0"/>
            </a:br>
            <a:endParaRPr lang="en-US" sz="1600" dirty="0"/>
          </a:p>
          <a:p>
            <a:endParaRPr lang="en-US" dirty="0"/>
          </a:p>
          <a:p>
            <a:endParaRPr lang="en-US" dirty="0"/>
          </a:p>
        </p:txBody>
      </p:sp>
      <p:sp>
        <p:nvSpPr>
          <p:cNvPr id="6" name="TextBox 5">
            <a:extLst>
              <a:ext uri="{FF2B5EF4-FFF2-40B4-BE49-F238E27FC236}">
                <a16:creationId xmlns:a16="http://schemas.microsoft.com/office/drawing/2014/main" id="{7ADCC50F-663F-23DE-CE70-E311E834E744}"/>
              </a:ext>
            </a:extLst>
          </p:cNvPr>
          <p:cNvSpPr txBox="1"/>
          <p:nvPr/>
        </p:nvSpPr>
        <p:spPr>
          <a:xfrm>
            <a:off x="9295481" y="1535693"/>
            <a:ext cx="3115637"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(Bhudia, et al, A Review of the General Risk Cyber Quantification Landscape, RISCS TR-D1, 2024, https://</a:t>
            </a:r>
            <a:r>
              <a:rPr kumimoji="0" lang="en-US" sz="1400" b="0" i="0" u="none" strike="noStrike" kern="1200" cap="none" spc="0" normalizeH="0" baseline="0" noProof="0" dirty="0" err="1">
                <a:ln>
                  <a:noFill/>
                </a:ln>
                <a:solidFill>
                  <a:prstClr val="black"/>
                </a:solidFill>
                <a:effectLst/>
                <a:uLnTx/>
                <a:uFillTx/>
                <a:latin typeface="Sarabun" pitchFamily="2" charset="-34"/>
                <a:ea typeface="+mn-ea"/>
                <a:cs typeface="Sarabun" pitchFamily="2" charset="-34"/>
              </a:rPr>
              <a:t>riscs.org.uk</a:t>
            </a: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/cyber-risk-quantification-reports/)</a:t>
            </a:r>
            <a:endParaRPr kumimoji="0" lang="en-US" sz="28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endParaRPr>
          </a:p>
        </p:txBody>
      </p:sp>
    </p:spTree>
    <p:extLst>
      <p:ext uri="{BB962C8B-B14F-4D97-AF65-F5344CB8AC3E}">
        <p14:creationId xmlns:p14="http://schemas.microsoft.com/office/powerpoint/2010/main" val="115795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E1AB0-2CC0-328C-1A50-3AAD57815CC1}"/>
              </a:ext>
            </a:extLst>
          </p:cNvPr>
          <p:cNvSpPr/>
          <p:nvPr/>
        </p:nvSpPr>
        <p:spPr>
          <a:xfrm>
            <a:off x="4953000" y="6187944"/>
            <a:ext cx="2362200" cy="670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C4FC708-EC18-2AE3-BE0B-D3AB9E0E01B9}"/>
              </a:ext>
            </a:extLst>
          </p:cNvPr>
          <p:cNvSpPr/>
          <p:nvPr/>
        </p:nvSpPr>
        <p:spPr>
          <a:xfrm>
            <a:off x="4648200" y="1189008"/>
            <a:ext cx="3352800" cy="5227572"/>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6424-8FEA-8702-22E1-B7446DD85963}"/>
              </a:ext>
            </a:extLst>
          </p:cNvPr>
          <p:cNvSpPr>
            <a:spLocks noGrp="1"/>
          </p:cNvSpPr>
          <p:nvPr>
            <p:ph type="title"/>
          </p:nvPr>
        </p:nvSpPr>
        <p:spPr>
          <a:xfrm>
            <a:off x="0" y="32376"/>
            <a:ext cx="12192000" cy="1143000"/>
          </a:xfrm>
        </p:spPr>
        <p:txBody>
          <a:bodyPr>
            <a:normAutofit/>
          </a:bodyPr>
          <a:lstStyle/>
          <a:p>
            <a:pPr algn="ctr"/>
            <a:r>
              <a:rPr lang="en-US" dirty="0"/>
              <a:t>About Adam </a:t>
            </a:r>
            <a:r>
              <a:rPr lang="en-US" dirty="0" err="1"/>
              <a:t>Shostack</a:t>
            </a:r>
            <a:endParaRPr lang="en-US" dirty="0"/>
          </a:p>
        </p:txBody>
      </p:sp>
      <p:pic>
        <p:nvPicPr>
          <p:cNvPr id="6" name="Google Shape;122;p9">
            <a:extLst>
              <a:ext uri="{FF2B5EF4-FFF2-40B4-BE49-F238E27FC236}">
                <a16:creationId xmlns:a16="http://schemas.microsoft.com/office/drawing/2014/main" id="{1CFFAB2C-9D05-6C09-0673-FE92468B90E8}"/>
              </a:ext>
            </a:extLst>
          </p:cNvPr>
          <p:cNvPicPr preferRelativeResize="0"/>
          <p:nvPr/>
        </p:nvPicPr>
        <p:blipFill rotWithShape="1">
          <a:blip r:embed="rId2">
            <a:alphaModFix/>
          </a:blip>
          <a:srcRect l="5833" t="5264" r="5864" b="5264"/>
          <a:stretch/>
        </p:blipFill>
        <p:spPr>
          <a:xfrm>
            <a:off x="5205292" y="1418561"/>
            <a:ext cx="2255827" cy="1236483"/>
          </a:xfrm>
          <a:prstGeom prst="rect">
            <a:avLst/>
          </a:prstGeom>
          <a:noFill/>
          <a:ln>
            <a:noFill/>
          </a:ln>
        </p:spPr>
      </p:pic>
      <p:pic>
        <p:nvPicPr>
          <p:cNvPr id="7" name="Google Shape;127;p9">
            <a:extLst>
              <a:ext uri="{FF2B5EF4-FFF2-40B4-BE49-F238E27FC236}">
                <a16:creationId xmlns:a16="http://schemas.microsoft.com/office/drawing/2014/main" id="{7602BCFD-C3C0-374C-A25C-9D27977410AB}"/>
              </a:ext>
            </a:extLst>
          </p:cNvPr>
          <p:cNvPicPr preferRelativeResize="0"/>
          <p:nvPr/>
        </p:nvPicPr>
        <p:blipFill rotWithShape="1">
          <a:blip r:embed="rId3">
            <a:alphaModFix/>
          </a:blip>
          <a:srcRect l="7653" t="2365" r="9579" b="-2364"/>
          <a:stretch/>
        </p:blipFill>
        <p:spPr>
          <a:xfrm>
            <a:off x="5017807" y="3013799"/>
            <a:ext cx="2630795" cy="1515137"/>
          </a:xfrm>
          <a:prstGeom prst="rect">
            <a:avLst/>
          </a:prstGeom>
          <a:noFill/>
          <a:ln>
            <a:noFill/>
          </a:ln>
          <a:effectLst>
            <a:outerShdw blurRad="292100" dist="139700" dir="2700000" algn="tl" rotWithShape="0">
              <a:srgbClr val="333333">
                <a:alpha val="63921"/>
              </a:srgbClr>
            </a:outerShdw>
          </a:effectLst>
        </p:spPr>
      </p:pic>
      <p:pic>
        <p:nvPicPr>
          <p:cNvPr id="10" name="Google Shape;123;p9">
            <a:extLst>
              <a:ext uri="{FF2B5EF4-FFF2-40B4-BE49-F238E27FC236}">
                <a16:creationId xmlns:a16="http://schemas.microsoft.com/office/drawing/2014/main" id="{5BCBFBA3-4A60-8A1E-110B-156E62CF1E4F}"/>
              </a:ext>
            </a:extLst>
          </p:cNvPr>
          <p:cNvPicPr preferRelativeResize="0"/>
          <p:nvPr/>
        </p:nvPicPr>
        <p:blipFill rotWithShape="1">
          <a:blip r:embed="rId4">
            <a:alphaModFix/>
          </a:blip>
          <a:srcRect/>
          <a:stretch/>
        </p:blipFill>
        <p:spPr>
          <a:xfrm>
            <a:off x="8606969" y="3405214"/>
            <a:ext cx="3352800" cy="795159"/>
          </a:xfrm>
          <a:prstGeom prst="rect">
            <a:avLst/>
          </a:prstGeom>
          <a:noFill/>
          <a:ln>
            <a:noFill/>
          </a:ln>
        </p:spPr>
      </p:pic>
      <p:pic>
        <p:nvPicPr>
          <p:cNvPr id="14" name="Google Shape;121;p9" descr="Image result for elevation of privilege cards">
            <a:extLst>
              <a:ext uri="{FF2B5EF4-FFF2-40B4-BE49-F238E27FC236}">
                <a16:creationId xmlns:a16="http://schemas.microsoft.com/office/drawing/2014/main" id="{80EAB70E-BD6E-96CC-50DA-65011A6B9B57}"/>
              </a:ext>
            </a:extLst>
          </p:cNvPr>
          <p:cNvPicPr preferRelativeResize="0"/>
          <p:nvPr/>
        </p:nvPicPr>
        <p:blipFill rotWithShape="1">
          <a:blip r:embed="rId5">
            <a:alphaModFix/>
          </a:blip>
          <a:srcRect/>
          <a:stretch/>
        </p:blipFill>
        <p:spPr>
          <a:xfrm>
            <a:off x="599906" y="3881646"/>
            <a:ext cx="1348520" cy="1294580"/>
          </a:xfrm>
          <a:prstGeom prst="rect">
            <a:avLst/>
          </a:prstGeom>
          <a:noFill/>
          <a:ln>
            <a:noFill/>
          </a:ln>
          <a:effectLst>
            <a:outerShdw blurRad="292100" dist="139700" dir="2700000" algn="tl" rotWithShape="0">
              <a:srgbClr val="333333">
                <a:alpha val="63921"/>
              </a:srgbClr>
            </a:outerShdw>
          </a:effectLst>
        </p:spPr>
      </p:pic>
      <p:pic>
        <p:nvPicPr>
          <p:cNvPr id="15" name="Google Shape;120;p9">
            <a:extLst>
              <a:ext uri="{FF2B5EF4-FFF2-40B4-BE49-F238E27FC236}">
                <a16:creationId xmlns:a16="http://schemas.microsoft.com/office/drawing/2014/main" id="{EA068209-86BB-5646-7CD9-682486E1A964}"/>
              </a:ext>
            </a:extLst>
          </p:cNvPr>
          <p:cNvPicPr preferRelativeResize="0"/>
          <p:nvPr/>
        </p:nvPicPr>
        <p:blipFill rotWithShape="1">
          <a:blip r:embed="rId6">
            <a:alphaModFix/>
          </a:blip>
          <a:srcRect/>
          <a:stretch/>
        </p:blipFill>
        <p:spPr>
          <a:xfrm>
            <a:off x="2064252" y="1499413"/>
            <a:ext cx="1973515" cy="2249807"/>
          </a:xfrm>
          <a:prstGeom prst="rect">
            <a:avLst/>
          </a:prstGeom>
          <a:noFill/>
          <a:ln>
            <a:noFill/>
          </a:ln>
        </p:spPr>
      </p:pic>
      <p:pic>
        <p:nvPicPr>
          <p:cNvPr id="8" name="Google Shape;126;p9">
            <a:extLst>
              <a:ext uri="{FF2B5EF4-FFF2-40B4-BE49-F238E27FC236}">
                <a16:creationId xmlns:a16="http://schemas.microsoft.com/office/drawing/2014/main" id="{7D587934-BC17-E7A9-19CF-F51F1DB686E6}"/>
              </a:ext>
            </a:extLst>
          </p:cNvPr>
          <p:cNvPicPr preferRelativeResize="0"/>
          <p:nvPr/>
        </p:nvPicPr>
        <p:blipFill rotWithShape="1">
          <a:blip r:embed="rId7">
            <a:alphaModFix/>
          </a:blip>
          <a:srcRect/>
          <a:stretch/>
        </p:blipFill>
        <p:spPr>
          <a:xfrm>
            <a:off x="1728477" y="4212486"/>
            <a:ext cx="1973515" cy="1248119"/>
          </a:xfrm>
          <a:prstGeom prst="rect">
            <a:avLst/>
          </a:prstGeom>
          <a:noFill/>
          <a:ln>
            <a:noFill/>
          </a:ln>
          <a:effectLst>
            <a:outerShdw blurRad="292100" dist="139700" dir="2700000" algn="tl" rotWithShape="0">
              <a:srgbClr val="333333">
                <a:alpha val="63921"/>
              </a:srgbClr>
            </a:outerShdw>
          </a:effectLst>
        </p:spPr>
      </p:pic>
      <p:pic>
        <p:nvPicPr>
          <p:cNvPr id="9" name="Picture 8">
            <a:extLst>
              <a:ext uri="{FF2B5EF4-FFF2-40B4-BE49-F238E27FC236}">
                <a16:creationId xmlns:a16="http://schemas.microsoft.com/office/drawing/2014/main" id="{B7F0CC26-C937-20CE-E4D7-F9663442D43D}"/>
              </a:ext>
            </a:extLst>
          </p:cNvPr>
          <p:cNvPicPr>
            <a:picLocks noChangeAspect="1"/>
          </p:cNvPicPr>
          <p:nvPr/>
        </p:nvPicPr>
        <p:blipFill>
          <a:blip r:embed="rId8"/>
          <a:stretch>
            <a:fillRect/>
          </a:stretch>
        </p:blipFill>
        <p:spPr>
          <a:xfrm>
            <a:off x="599906" y="1397395"/>
            <a:ext cx="1599973" cy="2249808"/>
          </a:xfrm>
          <a:prstGeom prst="rect">
            <a:avLst/>
          </a:prstGeom>
        </p:spPr>
      </p:pic>
      <p:pic>
        <p:nvPicPr>
          <p:cNvPr id="1026" name="Picture 2" descr="logo">
            <a:extLst>
              <a:ext uri="{FF2B5EF4-FFF2-40B4-BE49-F238E27FC236}">
                <a16:creationId xmlns:a16="http://schemas.microsoft.com/office/drawing/2014/main" id="{D601CB1A-9788-928A-1BDB-01708221FD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7050" y="4956839"/>
            <a:ext cx="1435100" cy="9652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6">
            <a:extLst>
              <a:ext uri="{FF2B5EF4-FFF2-40B4-BE49-F238E27FC236}">
                <a16:creationId xmlns:a16="http://schemas.microsoft.com/office/drawing/2014/main" id="{F290B3E2-4D24-5080-996C-A92109947BC0}"/>
              </a:ext>
            </a:extLst>
          </p:cNvPr>
          <p:cNvPicPr>
            <a:picLocks noChangeAspect="1"/>
          </p:cNvPicPr>
          <p:nvPr/>
        </p:nvPicPr>
        <p:blipFill>
          <a:blip r:embed="rId10"/>
          <a:stretch>
            <a:fillRect/>
          </a:stretch>
        </p:blipFill>
        <p:spPr>
          <a:xfrm>
            <a:off x="1085254" y="5791445"/>
            <a:ext cx="2616738" cy="585480"/>
          </a:xfrm>
          <a:prstGeom prst="rect">
            <a:avLst/>
          </a:prstGeom>
        </p:spPr>
      </p:pic>
    </p:spTree>
    <p:extLst>
      <p:ext uri="{BB962C8B-B14F-4D97-AF65-F5344CB8AC3E}">
        <p14:creationId xmlns:p14="http://schemas.microsoft.com/office/powerpoint/2010/main" val="283165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A8A9-845C-92BA-7FC8-5E6C96896781}"/>
              </a:ext>
            </a:extLst>
          </p:cNvPr>
          <p:cNvSpPr>
            <a:spLocks noGrp="1"/>
          </p:cNvSpPr>
          <p:nvPr>
            <p:ph type="title"/>
          </p:nvPr>
        </p:nvSpPr>
        <p:spPr/>
        <p:txBody>
          <a:bodyPr/>
          <a:lstStyle/>
          <a:p>
            <a:r>
              <a:rPr lang="en-US" dirty="0"/>
              <a:t>A few questions (focused on cyber)</a:t>
            </a:r>
          </a:p>
        </p:txBody>
      </p:sp>
      <p:sp>
        <p:nvSpPr>
          <p:cNvPr id="3" name="Content Placeholder 2">
            <a:extLst>
              <a:ext uri="{FF2B5EF4-FFF2-40B4-BE49-F238E27FC236}">
                <a16:creationId xmlns:a16="http://schemas.microsoft.com/office/drawing/2014/main" id="{340D3448-B760-12C0-AB7C-6B8418652942}"/>
              </a:ext>
            </a:extLst>
          </p:cNvPr>
          <p:cNvSpPr>
            <a:spLocks noGrp="1"/>
          </p:cNvSpPr>
          <p:nvPr>
            <p:ph idx="1"/>
          </p:nvPr>
        </p:nvSpPr>
        <p:spPr>
          <a:xfrm>
            <a:off x="838199" y="1825625"/>
            <a:ext cx="11120919" cy="4351338"/>
          </a:xfrm>
        </p:spPr>
        <p:txBody>
          <a:bodyPr/>
          <a:lstStyle/>
          <a:p>
            <a:r>
              <a:rPr lang="en-US" sz="2800" dirty="0"/>
              <a:t>“While there will probably always be vigorous debate </a:t>
            </a:r>
            <a:br>
              <a:rPr lang="en-US" sz="2800" dirty="0"/>
            </a:br>
            <a:r>
              <a:rPr lang="en-US" sz="2800" dirty="0"/>
              <a:t>over …</a:t>
            </a:r>
            <a:r>
              <a:rPr lang="en-US" dirty="0"/>
              <a:t> </a:t>
            </a:r>
            <a:r>
              <a:rPr lang="en-US" sz="2800" dirty="0"/>
              <a:t>the best approach to managing risk, </a:t>
            </a:r>
            <a:br>
              <a:rPr lang="en-US" sz="2800" dirty="0"/>
            </a:br>
            <a:r>
              <a:rPr lang="en-US" sz="2800" dirty="0"/>
              <a:t>few will disagree that effective risk management </a:t>
            </a:r>
            <a:br>
              <a:rPr lang="en-US" sz="2800" dirty="0"/>
            </a:br>
            <a:r>
              <a:rPr lang="en-US" sz="2800" dirty="0"/>
              <a:t>is critical to program and project success and affordability.” </a:t>
            </a:r>
          </a:p>
          <a:p>
            <a:r>
              <a:rPr lang="en-US" dirty="0"/>
              <a:t>If we can’t agree on how, to what are we agreeing?</a:t>
            </a:r>
          </a:p>
          <a:p>
            <a:r>
              <a:rPr lang="en-US" dirty="0"/>
              <a:t>Is risk management being treated as axiomatic? Why?</a:t>
            </a:r>
          </a:p>
          <a:p>
            <a:r>
              <a:rPr lang="en-US" dirty="0"/>
              <a:t>Are we improving project/program/mission success rates?</a:t>
            </a:r>
          </a:p>
          <a:p>
            <a:r>
              <a:rPr lang="en-US" dirty="0"/>
              <a:t>Are we achieving affordability?</a:t>
            </a:r>
          </a:p>
        </p:txBody>
      </p:sp>
    </p:spTree>
    <p:extLst>
      <p:ext uri="{BB962C8B-B14F-4D97-AF65-F5344CB8AC3E}">
        <p14:creationId xmlns:p14="http://schemas.microsoft.com/office/powerpoint/2010/main" val="204463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57B3-A73D-FEA2-1A8E-101B0D981F54}"/>
              </a:ext>
            </a:extLst>
          </p:cNvPr>
          <p:cNvSpPr>
            <a:spLocks noGrp="1"/>
          </p:cNvSpPr>
          <p:nvPr>
            <p:ph type="title"/>
          </p:nvPr>
        </p:nvSpPr>
        <p:spPr/>
        <p:txBody>
          <a:bodyPr/>
          <a:lstStyle/>
          <a:p>
            <a:r>
              <a:rPr lang="en-US" dirty="0"/>
              <a:t>“Risk” as a commonplace</a:t>
            </a:r>
          </a:p>
        </p:txBody>
      </p:sp>
      <p:sp>
        <p:nvSpPr>
          <p:cNvPr id="3" name="Content Placeholder 2">
            <a:extLst>
              <a:ext uri="{FF2B5EF4-FFF2-40B4-BE49-F238E27FC236}">
                <a16:creationId xmlns:a16="http://schemas.microsoft.com/office/drawing/2014/main" id="{FA459929-5EB9-3391-2638-064DBC2C919A}"/>
              </a:ext>
            </a:extLst>
          </p:cNvPr>
          <p:cNvSpPr>
            <a:spLocks noGrp="1"/>
          </p:cNvSpPr>
          <p:nvPr>
            <p:ph idx="1"/>
          </p:nvPr>
        </p:nvSpPr>
        <p:spPr>
          <a:xfrm>
            <a:off x="838200" y="1825624"/>
            <a:ext cx="10515600" cy="4003675"/>
          </a:xfrm>
        </p:spPr>
        <p:txBody>
          <a:bodyPr>
            <a:normAutofit fontScale="85000" lnSpcReduction="10000"/>
          </a:bodyPr>
          <a:lstStyle/>
          <a:p>
            <a:r>
              <a:rPr lang="en-US" dirty="0"/>
              <a:t>“Security and compliance are not the same thing. </a:t>
            </a:r>
          </a:p>
          <a:p>
            <a:r>
              <a:rPr lang="en-US" dirty="0"/>
              <a:t>Security focuses on defending and protecting the data assets while compliance is the specific set of controls implemented to improve security. </a:t>
            </a:r>
          </a:p>
          <a:p>
            <a:r>
              <a:rPr lang="en-US" dirty="0"/>
              <a:t>Systems that support operations carried out by humans and interact with other systems and organizations can never be 100% secure. </a:t>
            </a:r>
          </a:p>
          <a:p>
            <a:r>
              <a:rPr lang="en-US" dirty="0"/>
              <a:t>As a result, a risk management approach must be taken to balance the mission of the organization and the cyberinfrastructure supporting that mission with security controls and budget constraints.</a:t>
            </a:r>
          </a:p>
          <a:p>
            <a:r>
              <a:rPr lang="en-US" dirty="0"/>
              <a:t> Compliance frameworks specify an agreed-upon set of activities and practices that provide due diligence to manage risk to an acceptable level.”</a:t>
            </a:r>
          </a:p>
        </p:txBody>
      </p:sp>
      <p:sp>
        <p:nvSpPr>
          <p:cNvPr id="4" name="TextBox 3">
            <a:extLst>
              <a:ext uri="{FF2B5EF4-FFF2-40B4-BE49-F238E27FC236}">
                <a16:creationId xmlns:a16="http://schemas.microsoft.com/office/drawing/2014/main" id="{A183A025-7442-9AF7-9066-619790423BBE}"/>
              </a:ext>
            </a:extLst>
          </p:cNvPr>
          <p:cNvSpPr txBox="1"/>
          <p:nvPr/>
        </p:nvSpPr>
        <p:spPr>
          <a:xfrm>
            <a:off x="1083129" y="5964234"/>
            <a:ext cx="8958943" cy="369332"/>
          </a:xfrm>
          <a:prstGeom prst="rect">
            <a:avLst/>
          </a:prstGeom>
          <a:noFill/>
        </p:spPr>
        <p:txBody>
          <a:bodyPr wrap="square" rtlCol="0">
            <a:spAutoFit/>
          </a:bodyPr>
          <a:lstStyle/>
          <a:p>
            <a:r>
              <a:rPr lang="en-US" dirty="0"/>
              <a:t>Jan, 2025 CACM Opinion offered a convenient example </a:t>
            </a:r>
          </a:p>
        </p:txBody>
      </p:sp>
    </p:spTree>
    <p:extLst>
      <p:ext uri="{BB962C8B-B14F-4D97-AF65-F5344CB8AC3E}">
        <p14:creationId xmlns:p14="http://schemas.microsoft.com/office/powerpoint/2010/main" val="3437955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6EB3-7D11-E7FE-4A63-9CC33EC53F54}"/>
              </a:ext>
            </a:extLst>
          </p:cNvPr>
          <p:cNvSpPr>
            <a:spLocks noGrp="1"/>
          </p:cNvSpPr>
          <p:nvPr>
            <p:ph type="title"/>
          </p:nvPr>
        </p:nvSpPr>
        <p:spPr>
          <a:xfrm>
            <a:off x="838200" y="0"/>
            <a:ext cx="10515600" cy="1325563"/>
          </a:xfrm>
        </p:spPr>
        <p:txBody>
          <a:bodyPr/>
          <a:lstStyle/>
          <a:p>
            <a:r>
              <a:rPr lang="en-US" dirty="0"/>
              <a:t>Analysis</a:t>
            </a:r>
          </a:p>
        </p:txBody>
      </p:sp>
      <p:sp>
        <p:nvSpPr>
          <p:cNvPr id="3" name="Content Placeholder 2">
            <a:extLst>
              <a:ext uri="{FF2B5EF4-FFF2-40B4-BE49-F238E27FC236}">
                <a16:creationId xmlns:a16="http://schemas.microsoft.com/office/drawing/2014/main" id="{5B692F8A-843B-541D-B8D8-5BF6E46EE025}"/>
              </a:ext>
            </a:extLst>
          </p:cNvPr>
          <p:cNvSpPr>
            <a:spLocks noGrp="1"/>
          </p:cNvSpPr>
          <p:nvPr>
            <p:ph idx="1"/>
          </p:nvPr>
        </p:nvSpPr>
        <p:spPr>
          <a:xfrm>
            <a:off x="838200" y="1527324"/>
            <a:ext cx="11353800" cy="4351338"/>
          </a:xfrm>
        </p:spPr>
        <p:txBody>
          <a:bodyPr>
            <a:normAutofit lnSpcReduction="10000"/>
          </a:bodyPr>
          <a:lstStyle/>
          <a:p>
            <a:r>
              <a:rPr lang="en-US" sz="2000" i="1" dirty="0"/>
              <a:t>“As a result</a:t>
            </a:r>
            <a:r>
              <a:rPr lang="en-US" sz="2000" dirty="0"/>
              <a:t>, a risk management approach [RMA] </a:t>
            </a:r>
            <a:r>
              <a:rPr lang="en-US" sz="2000" i="1" dirty="0"/>
              <a:t>must</a:t>
            </a:r>
            <a:r>
              <a:rPr lang="en-US" sz="2000" dirty="0"/>
              <a:t> be taken to balance the mission of the organization and the cyberinfrastructure supporting that mission with security controls and budget constraints.”</a:t>
            </a:r>
          </a:p>
          <a:p>
            <a:r>
              <a:rPr lang="en-US" dirty="0"/>
              <a:t>Is that a result of the preceding statement? (“can never be 100% secure.”)</a:t>
            </a:r>
          </a:p>
          <a:p>
            <a:r>
              <a:rPr lang="en-US" dirty="0"/>
              <a:t>Is that the only result (“must”)?</a:t>
            </a:r>
          </a:p>
          <a:p>
            <a:pPr lvl="1"/>
            <a:r>
              <a:rPr lang="en-US" dirty="0"/>
              <a:t>Spoiler: No.*</a:t>
            </a:r>
          </a:p>
          <a:p>
            <a:r>
              <a:rPr lang="en-US" dirty="0"/>
              <a:t>Does a RMA help find controls that work within budget constraints?</a:t>
            </a:r>
          </a:p>
          <a:p>
            <a:pPr lvl="1"/>
            <a:r>
              <a:rPr lang="en-US" dirty="0"/>
              <a:t>Is it cost effective?</a:t>
            </a:r>
          </a:p>
          <a:p>
            <a:pPr lvl="1"/>
            <a:r>
              <a:rPr lang="en-US" dirty="0"/>
              <a:t>Does it support budget constraints</a:t>
            </a:r>
          </a:p>
        </p:txBody>
      </p:sp>
      <p:sp>
        <p:nvSpPr>
          <p:cNvPr id="5" name="TextBox 4">
            <a:extLst>
              <a:ext uri="{FF2B5EF4-FFF2-40B4-BE49-F238E27FC236}">
                <a16:creationId xmlns:a16="http://schemas.microsoft.com/office/drawing/2014/main" id="{C94D8F55-F502-6991-CF43-25C66B429CA2}"/>
              </a:ext>
            </a:extLst>
          </p:cNvPr>
          <p:cNvSpPr txBox="1"/>
          <p:nvPr/>
        </p:nvSpPr>
        <p:spPr>
          <a:xfrm>
            <a:off x="0" y="5715298"/>
            <a:ext cx="11919857" cy="646331"/>
          </a:xfrm>
          <a:prstGeom prst="rect">
            <a:avLst/>
          </a:prstGeom>
          <a:noFill/>
        </p:spPr>
        <p:txBody>
          <a:bodyPr wrap="square">
            <a:spAutoFit/>
          </a:bodyPr>
          <a:lstStyle/>
          <a:p>
            <a:r>
              <a:rPr lang="en-US" dirty="0"/>
              <a:t>* Steven B. </a:t>
            </a:r>
            <a:r>
              <a:rPr lang="en-US" dirty="0" err="1"/>
              <a:t>Lipner</a:t>
            </a:r>
            <a:r>
              <a:rPr lang="en-US" dirty="0"/>
              <a:t> and Butler W. Lampson, Risk Management and the Cybersecurity of the U.S. Government, September, 2016 https://</a:t>
            </a:r>
            <a:r>
              <a:rPr lang="en-US" dirty="0" err="1"/>
              <a:t>www.nist.gov</a:t>
            </a:r>
            <a:r>
              <a:rPr lang="en-US" dirty="0"/>
              <a:t>/system/files/documents/2016/09/16/</a:t>
            </a:r>
            <a:r>
              <a:rPr lang="en-US" dirty="0" err="1"/>
              <a:t>s.lipner-b.lampson_rfi_response.pdf</a:t>
            </a:r>
            <a:endParaRPr lang="en-US" dirty="0"/>
          </a:p>
        </p:txBody>
      </p:sp>
    </p:spTree>
    <p:extLst>
      <p:ext uri="{BB962C8B-B14F-4D97-AF65-F5344CB8AC3E}">
        <p14:creationId xmlns:p14="http://schemas.microsoft.com/office/powerpoint/2010/main" val="256899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6D4EE-88B2-BAC9-5E82-A70540859A44}"/>
              </a:ext>
            </a:extLst>
          </p:cNvPr>
          <p:cNvSpPr>
            <a:spLocks noGrp="1"/>
          </p:cNvSpPr>
          <p:nvPr>
            <p:ph type="title"/>
          </p:nvPr>
        </p:nvSpPr>
        <p:spPr/>
        <p:txBody>
          <a:bodyPr/>
          <a:lstStyle/>
          <a:p>
            <a:r>
              <a:rPr lang="en-US" dirty="0"/>
              <a:t>What is risk, anyway?</a:t>
            </a:r>
          </a:p>
        </p:txBody>
      </p:sp>
      <p:sp>
        <p:nvSpPr>
          <p:cNvPr id="5" name="Text Placeholder 4">
            <a:extLst>
              <a:ext uri="{FF2B5EF4-FFF2-40B4-BE49-F238E27FC236}">
                <a16:creationId xmlns:a16="http://schemas.microsoft.com/office/drawing/2014/main" id="{EA385189-37E0-7C69-DBF7-D209F09EA4EF}"/>
              </a:ext>
            </a:extLst>
          </p:cNvPr>
          <p:cNvSpPr>
            <a:spLocks noGrp="1"/>
          </p:cNvSpPr>
          <p:nvPr>
            <p:ph type="body" idx="1"/>
          </p:nvPr>
        </p:nvSpPr>
        <p:spPr/>
        <p:txBody>
          <a:bodyPr/>
          <a:lstStyle/>
          <a:p>
            <a:r>
              <a:rPr lang="en-US" dirty="0"/>
              <a:t>(This section reflects collaboration with Shannon </a:t>
            </a:r>
            <a:r>
              <a:rPr lang="en-US" dirty="0" err="1"/>
              <a:t>Lantzy</a:t>
            </a:r>
            <a:r>
              <a:rPr lang="en-US" dirty="0"/>
              <a:t> and papers under submission)</a:t>
            </a:r>
          </a:p>
        </p:txBody>
      </p:sp>
    </p:spTree>
    <p:extLst>
      <p:ext uri="{BB962C8B-B14F-4D97-AF65-F5344CB8AC3E}">
        <p14:creationId xmlns:p14="http://schemas.microsoft.com/office/powerpoint/2010/main" val="184347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C514-267D-43FE-5291-CC23435F4E87}"/>
              </a:ext>
            </a:extLst>
          </p:cNvPr>
          <p:cNvSpPr>
            <a:spLocks noGrp="1"/>
          </p:cNvSpPr>
          <p:nvPr>
            <p:ph type="title"/>
          </p:nvPr>
        </p:nvSpPr>
        <p:spPr/>
        <p:txBody>
          <a:bodyPr/>
          <a:lstStyle/>
          <a:p>
            <a:r>
              <a:rPr lang="en-US" dirty="0"/>
              <a:t>Initial thoughts</a:t>
            </a:r>
          </a:p>
        </p:txBody>
      </p:sp>
      <p:sp>
        <p:nvSpPr>
          <p:cNvPr id="3" name="Content Placeholder 2">
            <a:extLst>
              <a:ext uri="{FF2B5EF4-FFF2-40B4-BE49-F238E27FC236}">
                <a16:creationId xmlns:a16="http://schemas.microsoft.com/office/drawing/2014/main" id="{0B0118FC-9653-B2CD-D1ED-5DA74FE3823E}"/>
              </a:ext>
            </a:extLst>
          </p:cNvPr>
          <p:cNvSpPr>
            <a:spLocks noGrp="1"/>
          </p:cNvSpPr>
          <p:nvPr>
            <p:ph idx="1"/>
          </p:nvPr>
        </p:nvSpPr>
        <p:spPr/>
        <p:txBody>
          <a:bodyPr/>
          <a:lstStyle/>
          <a:p>
            <a:r>
              <a:rPr lang="en-US" dirty="0"/>
              <a:t>Risk is not a physical property</a:t>
            </a:r>
          </a:p>
          <a:p>
            <a:pPr lvl="1"/>
            <a:r>
              <a:rPr lang="en-US" dirty="0"/>
              <a:t>There is no “risk-o-meter”</a:t>
            </a:r>
          </a:p>
          <a:p>
            <a:r>
              <a:rPr lang="en-US" dirty="0"/>
              <a:t>Risk doesn’t derive from physical units</a:t>
            </a:r>
          </a:p>
          <a:p>
            <a:pPr lvl="1"/>
            <a:r>
              <a:rPr lang="en-US" dirty="0"/>
              <a:t>(In the sense of f=ma)</a:t>
            </a:r>
          </a:p>
          <a:p>
            <a:pPr lvl="1"/>
            <a:r>
              <a:rPr lang="en-US" dirty="0"/>
              <a:t>Physical objects like bridges have risk of collapse</a:t>
            </a:r>
          </a:p>
          <a:p>
            <a:pPr lvl="1"/>
            <a:r>
              <a:rPr lang="en-US" dirty="0"/>
              <a:t>Constructs like investment portfolios have risk</a:t>
            </a:r>
          </a:p>
          <a:p>
            <a:r>
              <a:rPr lang="en-US" dirty="0"/>
              <a:t>Risk is a concept that we use</a:t>
            </a:r>
          </a:p>
          <a:p>
            <a:pPr lvl="1"/>
            <a:r>
              <a:rPr lang="en-US" dirty="0"/>
              <a:t>But remember, 200 different standards!</a:t>
            </a:r>
          </a:p>
          <a:p>
            <a:endParaRPr lang="en-US" dirty="0"/>
          </a:p>
          <a:p>
            <a:endParaRPr lang="en-US" dirty="0"/>
          </a:p>
        </p:txBody>
      </p:sp>
      <p:pic>
        <p:nvPicPr>
          <p:cNvPr id="2054" name="Picture 6">
            <a:extLst>
              <a:ext uri="{FF2B5EF4-FFF2-40B4-BE49-F238E27FC236}">
                <a16:creationId xmlns:a16="http://schemas.microsoft.com/office/drawing/2014/main" id="{A64BA37E-8190-E091-8C14-C0F01EB5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083" y="2141305"/>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0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F8FE7-7AF2-F028-D0F8-4D50D325E4E7}"/>
              </a:ext>
            </a:extLst>
          </p:cNvPr>
          <p:cNvSpPr>
            <a:spLocks noGrp="1"/>
          </p:cNvSpPr>
          <p:nvPr>
            <p:ph type="title"/>
          </p:nvPr>
        </p:nvSpPr>
        <p:spPr/>
        <p:txBody>
          <a:bodyPr/>
          <a:lstStyle/>
          <a:p>
            <a:r>
              <a:rPr lang="en-US" dirty="0"/>
              <a:t>Risk, the word</a:t>
            </a:r>
          </a:p>
        </p:txBody>
      </p:sp>
      <p:sp>
        <p:nvSpPr>
          <p:cNvPr id="5" name="Content Placeholder 4">
            <a:extLst>
              <a:ext uri="{FF2B5EF4-FFF2-40B4-BE49-F238E27FC236}">
                <a16:creationId xmlns:a16="http://schemas.microsoft.com/office/drawing/2014/main" id="{81FA8878-4D5C-A739-04F6-C9106E7343D5}"/>
              </a:ext>
            </a:extLst>
          </p:cNvPr>
          <p:cNvSpPr>
            <a:spLocks noGrp="1"/>
          </p:cNvSpPr>
          <p:nvPr>
            <p:ph idx="1"/>
          </p:nvPr>
        </p:nvSpPr>
        <p:spPr/>
        <p:txBody>
          <a:bodyPr/>
          <a:lstStyle/>
          <a:p>
            <a:r>
              <a:rPr lang="en-US" dirty="0"/>
              <a:t>From the old Italian “</a:t>
            </a:r>
            <a:r>
              <a:rPr lang="en-US" dirty="0" err="1"/>
              <a:t>riscare</a:t>
            </a:r>
            <a:r>
              <a:rPr lang="en-US" dirty="0"/>
              <a:t>”, to dare, venture or gamble</a:t>
            </a:r>
          </a:p>
          <a:p>
            <a:pPr lvl="1"/>
            <a:r>
              <a:rPr lang="en-US" dirty="0"/>
              <a:t>“chi non </a:t>
            </a:r>
            <a:r>
              <a:rPr lang="en-US" dirty="0" err="1"/>
              <a:t>risica</a:t>
            </a:r>
            <a:r>
              <a:rPr lang="en-US" dirty="0"/>
              <a:t> non </a:t>
            </a:r>
            <a:r>
              <a:rPr lang="en-US" dirty="0" err="1"/>
              <a:t>rosica</a:t>
            </a:r>
            <a:r>
              <a:rPr lang="en-US" dirty="0"/>
              <a:t>” (nothing ventured, nothing gained)</a:t>
            </a:r>
          </a:p>
          <a:p>
            <a:r>
              <a:rPr lang="en-US" dirty="0"/>
              <a:t>Often means a danger, </a:t>
            </a:r>
            <a:r>
              <a:rPr lang="en-US" dirty="0" err="1"/>
              <a:t>eg</a:t>
            </a:r>
            <a:r>
              <a:rPr lang="en-US" dirty="0"/>
              <a:t>, “…despite risks posed by threats to its use of systems…”</a:t>
            </a:r>
          </a:p>
          <a:p>
            <a:r>
              <a:rPr lang="en-US" dirty="0"/>
              <a:t>Often implies quantification</a:t>
            </a:r>
          </a:p>
          <a:p>
            <a:pPr lvl="1"/>
            <a:r>
              <a:rPr lang="en-US" dirty="0"/>
              <a:t>“A risk is a threat with quantified likelihood and impact” (me)</a:t>
            </a:r>
          </a:p>
        </p:txBody>
      </p:sp>
    </p:spTree>
    <p:extLst>
      <p:ext uri="{BB962C8B-B14F-4D97-AF65-F5344CB8AC3E}">
        <p14:creationId xmlns:p14="http://schemas.microsoft.com/office/powerpoint/2010/main" val="145162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1ABB-8712-F6AE-7DD8-0CAD182C7B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4636EC-700E-7B09-2BED-E9E7C6AD262C}"/>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81A25640-38B2-3DB3-6A8A-16302B530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7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6885-CF95-2D17-1165-1E081374FEBA}"/>
              </a:ext>
            </a:extLst>
          </p:cNvPr>
          <p:cNvSpPr>
            <a:spLocks noGrp="1"/>
          </p:cNvSpPr>
          <p:nvPr>
            <p:ph type="title"/>
          </p:nvPr>
        </p:nvSpPr>
        <p:spPr>
          <a:xfrm>
            <a:off x="0" y="133631"/>
            <a:ext cx="12192000" cy="1325563"/>
          </a:xfrm>
        </p:spPr>
        <p:txBody>
          <a:bodyPr>
            <a:normAutofit/>
          </a:bodyPr>
          <a:lstStyle/>
          <a:p>
            <a:r>
              <a:rPr lang="en-US" dirty="0"/>
              <a:t> Does </a:t>
            </a:r>
            <a:r>
              <a:rPr lang="en-US" i="1" dirty="0"/>
              <a:t>managing</a:t>
            </a:r>
            <a:r>
              <a:rPr lang="en-US" dirty="0"/>
              <a:t> risk depend on </a:t>
            </a:r>
            <a:r>
              <a:rPr lang="en-US" i="1" dirty="0"/>
              <a:t>measuring</a:t>
            </a:r>
            <a:r>
              <a:rPr lang="en-US" dirty="0"/>
              <a:t> risk?</a:t>
            </a:r>
          </a:p>
        </p:txBody>
      </p:sp>
      <p:pic>
        <p:nvPicPr>
          <p:cNvPr id="1028" name="Picture 4" descr="You Can't Manage What You Can't Measure">
            <a:extLst>
              <a:ext uri="{FF2B5EF4-FFF2-40B4-BE49-F238E27FC236}">
                <a16:creationId xmlns:a16="http://schemas.microsoft.com/office/drawing/2014/main" id="{BA9DC6C5-F27A-2E37-09E1-03078EDDDD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948" y="2890044"/>
            <a:ext cx="4948767" cy="222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You can't improve what you can't measure">
            <a:extLst>
              <a:ext uri="{FF2B5EF4-FFF2-40B4-BE49-F238E27FC236}">
                <a16:creationId xmlns:a16="http://schemas.microsoft.com/office/drawing/2014/main" id="{2BC09AD5-4DE1-2B16-2189-7A5741C5D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287" y="3534127"/>
            <a:ext cx="601980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ing Must Be Wrong... - Ophir Photonics">
            <a:extLst>
              <a:ext uri="{FF2B5EF4-FFF2-40B4-BE49-F238E27FC236}">
                <a16:creationId xmlns:a16="http://schemas.microsoft.com/office/drawing/2014/main" id="{A5448919-66B7-5E0F-32E0-7D337732E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486" y="1636361"/>
            <a:ext cx="5080000" cy="222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60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02879-CD7B-FE80-0B17-75818FC45C47}"/>
              </a:ext>
            </a:extLst>
          </p:cNvPr>
          <p:cNvSpPr>
            <a:spLocks noGrp="1"/>
          </p:cNvSpPr>
          <p:nvPr>
            <p:ph type="title"/>
          </p:nvPr>
        </p:nvSpPr>
        <p:spPr/>
        <p:txBody>
          <a:bodyPr/>
          <a:lstStyle/>
          <a:p>
            <a:r>
              <a:rPr lang="en-US" dirty="0"/>
              <a:t>Risk measurement history</a:t>
            </a:r>
          </a:p>
        </p:txBody>
      </p:sp>
      <p:sp>
        <p:nvSpPr>
          <p:cNvPr id="5" name="Content Placeholder 4">
            <a:extLst>
              <a:ext uri="{FF2B5EF4-FFF2-40B4-BE49-F238E27FC236}">
                <a16:creationId xmlns:a16="http://schemas.microsoft.com/office/drawing/2014/main" id="{93606716-F85D-6823-356E-DDEBB961B46A}"/>
              </a:ext>
            </a:extLst>
          </p:cNvPr>
          <p:cNvSpPr>
            <a:spLocks noGrp="1"/>
          </p:cNvSpPr>
          <p:nvPr>
            <p:ph idx="1"/>
          </p:nvPr>
        </p:nvSpPr>
        <p:spPr/>
        <p:txBody>
          <a:bodyPr/>
          <a:lstStyle/>
          <a:p>
            <a:r>
              <a:rPr lang="en-US" dirty="0"/>
              <a:t>Insurance for ships</a:t>
            </a:r>
          </a:p>
          <a:p>
            <a:r>
              <a:rPr lang="en-US" dirty="0"/>
              <a:t>Gambling!</a:t>
            </a:r>
          </a:p>
          <a:p>
            <a:pPr lvl="1"/>
            <a:r>
              <a:rPr lang="en-US" dirty="0"/>
              <a:t>Pascal + Fermat and the interrupted game</a:t>
            </a:r>
          </a:p>
          <a:p>
            <a:r>
              <a:rPr lang="en-US" dirty="0"/>
              <a:t>Annuities/pension plans</a:t>
            </a:r>
          </a:p>
          <a:p>
            <a:r>
              <a:rPr lang="en-US" dirty="0"/>
              <a:t>Stock portfolios </a:t>
            </a:r>
          </a:p>
        </p:txBody>
      </p:sp>
      <p:pic>
        <p:nvPicPr>
          <p:cNvPr id="1026" name="Picture 2">
            <a:extLst>
              <a:ext uri="{FF2B5EF4-FFF2-40B4-BE49-F238E27FC236}">
                <a16:creationId xmlns:a16="http://schemas.microsoft.com/office/drawing/2014/main" id="{7CA33201-C8A2-DCDF-C30E-E85137050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452" y="169794"/>
            <a:ext cx="4341081" cy="65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7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E8C6-F145-82C9-51F8-09E98FEC513A}"/>
              </a:ext>
            </a:extLst>
          </p:cNvPr>
          <p:cNvSpPr>
            <a:spLocks noGrp="1"/>
          </p:cNvSpPr>
          <p:nvPr>
            <p:ph type="title"/>
          </p:nvPr>
        </p:nvSpPr>
        <p:spPr>
          <a:xfrm>
            <a:off x="838200" y="365125"/>
            <a:ext cx="10515600" cy="1325563"/>
          </a:xfrm>
        </p:spPr>
        <p:txBody>
          <a:bodyPr/>
          <a:lstStyle/>
          <a:p>
            <a:r>
              <a:rPr lang="en-US" dirty="0"/>
              <a:t>Risk management history @ NASA (1)</a:t>
            </a:r>
          </a:p>
        </p:txBody>
      </p:sp>
      <p:sp>
        <p:nvSpPr>
          <p:cNvPr id="3" name="Content Placeholder 2">
            <a:extLst>
              <a:ext uri="{FF2B5EF4-FFF2-40B4-BE49-F238E27FC236}">
                <a16:creationId xmlns:a16="http://schemas.microsoft.com/office/drawing/2014/main" id="{CB25C198-F88D-36CF-BC76-052968285949}"/>
              </a:ext>
            </a:extLst>
          </p:cNvPr>
          <p:cNvSpPr>
            <a:spLocks noGrp="1"/>
          </p:cNvSpPr>
          <p:nvPr>
            <p:ph idx="1"/>
          </p:nvPr>
        </p:nvSpPr>
        <p:spPr>
          <a:xfrm>
            <a:off x="838200" y="1825625"/>
            <a:ext cx="10515600" cy="4351338"/>
          </a:xfrm>
        </p:spPr>
        <p:txBody>
          <a:bodyPr>
            <a:normAutofit lnSpcReduction="10000"/>
          </a:bodyPr>
          <a:lstStyle/>
          <a:p>
            <a:r>
              <a:rPr lang="en-US" dirty="0"/>
              <a:t>Design vs statistics debate </a:t>
            </a:r>
          </a:p>
          <a:p>
            <a:pPr lvl="1"/>
            <a:r>
              <a:rPr lang="en-US" dirty="0"/>
              <a:t>Bell, Trudy E., and Karl Esch. “The Challenger Disaster: A Case of Subjective Engineering”, IEEE Spec (Online) 1986 </a:t>
            </a:r>
            <a:r>
              <a:rPr lang="en-US" dirty="0">
                <a:hlinkClick r:id="rId2"/>
              </a:rPr>
              <a:t>https://spectrum.ieee.org/the-space-shuttle-a-case-of-subjective-engineering</a:t>
            </a:r>
            <a:endParaRPr lang="en-US" dirty="0"/>
          </a:p>
          <a:p>
            <a:pPr lvl="1"/>
            <a:r>
              <a:rPr lang="en-US" dirty="0"/>
              <a:t>Feynman, Richard, “Personal Observations on Reliability of Shuttle”, Report of the PRESIDENTIAL COMMISSION on the Space Shuttle Challenger Accident, Volume 2, 1986, </a:t>
            </a:r>
            <a:r>
              <a:rPr lang="en-US" dirty="0">
                <a:hlinkClick r:id="rId3"/>
              </a:rPr>
              <a:t>https://www.nasa.gov/history/rogersrep/v2appf.htm</a:t>
            </a:r>
            <a:r>
              <a:rPr lang="en-US" dirty="0"/>
              <a:t> </a:t>
            </a:r>
          </a:p>
          <a:p>
            <a:r>
              <a:rPr lang="en-US" dirty="0"/>
              <a:t>FMEA, STAMP, </a:t>
            </a:r>
            <a:r>
              <a:rPr lang="en-US" dirty="0" err="1"/>
              <a:t>etc</a:t>
            </a:r>
            <a:endParaRPr lang="en-US" dirty="0"/>
          </a:p>
          <a:p>
            <a:r>
              <a:rPr lang="en-US" dirty="0"/>
              <a:t>Tech Readiness (next slide)</a:t>
            </a:r>
          </a:p>
          <a:p>
            <a:endParaRPr lang="en-US" dirty="0"/>
          </a:p>
        </p:txBody>
      </p:sp>
      <p:sp>
        <p:nvSpPr>
          <p:cNvPr id="4" name="TextBox 3">
            <a:extLst>
              <a:ext uri="{FF2B5EF4-FFF2-40B4-BE49-F238E27FC236}">
                <a16:creationId xmlns:a16="http://schemas.microsoft.com/office/drawing/2014/main" id="{C1366A53-7131-ABB1-90EA-048E07B3D314}"/>
              </a:ext>
            </a:extLst>
          </p:cNvPr>
          <p:cNvSpPr txBox="1"/>
          <p:nvPr/>
        </p:nvSpPr>
        <p:spPr>
          <a:xfrm>
            <a:off x="8609743" y="6353864"/>
            <a:ext cx="2977097" cy="461665"/>
          </a:xfrm>
          <a:prstGeom prst="rect">
            <a:avLst/>
          </a:prstGeom>
          <a:noFill/>
        </p:spPr>
        <p:txBody>
          <a:bodyPr wrap="none" rtlCol="0">
            <a:spAutoFit/>
          </a:bodyPr>
          <a:lstStyle/>
          <a:p>
            <a:r>
              <a:rPr lang="en-US" sz="1200" dirty="0">
                <a:latin typeface="Sarabun" pitchFamily="2" charset="-34"/>
                <a:cs typeface="Sarabun" pitchFamily="2" charset="-34"/>
              </a:rPr>
              <a:t>(Grant Tremblay)</a:t>
            </a:r>
          </a:p>
          <a:p>
            <a:r>
              <a:rPr lang="en-US" sz="1200" dirty="0">
                <a:latin typeface="Sarabun" pitchFamily="2" charset="-34"/>
                <a:cs typeface="Sarabun" pitchFamily="2" charset="-34"/>
              </a:rPr>
              <a:t>https://</a:t>
            </a:r>
            <a:r>
              <a:rPr lang="en-US" sz="1200" dirty="0" err="1">
                <a:latin typeface="Sarabun" pitchFamily="2" charset="-34"/>
                <a:cs typeface="Sarabun" pitchFamily="2" charset="-34"/>
              </a:rPr>
              <a:t>www.granttremblay.com</a:t>
            </a:r>
            <a:r>
              <a:rPr lang="en-US" sz="1200" dirty="0">
                <a:latin typeface="Sarabun" pitchFamily="2" charset="-34"/>
                <a:cs typeface="Sarabun" pitchFamily="2" charset="-34"/>
              </a:rPr>
              <a:t>/blog/</a:t>
            </a:r>
            <a:r>
              <a:rPr lang="en-US" sz="1200" dirty="0" err="1">
                <a:latin typeface="Sarabun" pitchFamily="2" charset="-34"/>
                <a:cs typeface="Sarabun" pitchFamily="2" charset="-34"/>
              </a:rPr>
              <a:t>trls</a:t>
            </a:r>
            <a:endParaRPr lang="en-US" sz="1200" dirty="0">
              <a:latin typeface="Sarabun" pitchFamily="2" charset="-34"/>
              <a:cs typeface="Sarabun" pitchFamily="2" charset="-34"/>
            </a:endParaRPr>
          </a:p>
        </p:txBody>
      </p:sp>
    </p:spTree>
    <p:extLst>
      <p:ext uri="{BB962C8B-B14F-4D97-AF65-F5344CB8AC3E}">
        <p14:creationId xmlns:p14="http://schemas.microsoft.com/office/powerpoint/2010/main" val="105946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34D8-965D-CF77-A74E-F3F74AB7903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80E9FDA9-4FCE-0B61-0D81-CBBDE4800164}"/>
              </a:ext>
            </a:extLst>
          </p:cNvPr>
          <p:cNvSpPr>
            <a:spLocks noGrp="1"/>
          </p:cNvSpPr>
          <p:nvPr>
            <p:ph idx="1"/>
          </p:nvPr>
        </p:nvSpPr>
        <p:spPr/>
        <p:txBody>
          <a:bodyPr/>
          <a:lstStyle/>
          <a:p>
            <a:r>
              <a:rPr lang="en-US" dirty="0"/>
              <a:t>Building secure systems</a:t>
            </a:r>
          </a:p>
          <a:p>
            <a:pPr lvl="1"/>
            <a:r>
              <a:rPr lang="en-US" dirty="0"/>
              <a:t>Overview and context</a:t>
            </a:r>
          </a:p>
          <a:p>
            <a:pPr lvl="1"/>
            <a:r>
              <a:rPr lang="en-US" dirty="0"/>
              <a:t>Threat modeling tools and techniques</a:t>
            </a:r>
          </a:p>
          <a:p>
            <a:r>
              <a:rPr lang="en-US" dirty="0"/>
              <a:t>Risk</a:t>
            </a:r>
          </a:p>
          <a:p>
            <a:pPr lvl="1"/>
            <a:r>
              <a:rPr lang="en-US" dirty="0"/>
              <a:t>Risk as a tool and frame</a:t>
            </a:r>
          </a:p>
          <a:p>
            <a:pPr lvl="1"/>
            <a:r>
              <a:rPr lang="en-US" dirty="0"/>
              <a:t>How do we measure risk?</a:t>
            </a:r>
          </a:p>
          <a:p>
            <a:r>
              <a:rPr lang="en-US" dirty="0"/>
              <a:t>Where does that lead us?</a:t>
            </a:r>
          </a:p>
          <a:p>
            <a:r>
              <a:rPr lang="en-US" dirty="0"/>
              <a:t>This entire talk focuses on cybersecurity risk, abbreviated “risk”</a:t>
            </a:r>
          </a:p>
        </p:txBody>
      </p:sp>
    </p:spTree>
    <p:extLst>
      <p:ext uri="{BB962C8B-B14F-4D97-AF65-F5344CB8AC3E}">
        <p14:creationId xmlns:p14="http://schemas.microsoft.com/office/powerpoint/2010/main" val="135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DC04-FF7C-AFBA-F64F-2D7BA4F71B21}"/>
              </a:ext>
            </a:extLst>
          </p:cNvPr>
          <p:cNvSpPr>
            <a:spLocks noGrp="1"/>
          </p:cNvSpPr>
          <p:nvPr>
            <p:ph type="title"/>
          </p:nvPr>
        </p:nvSpPr>
        <p:spPr/>
        <p:txBody>
          <a:bodyPr/>
          <a:lstStyle/>
          <a:p>
            <a:r>
              <a:rPr lang="en-US" dirty="0"/>
              <a:t>Risk management history @NASA (2)</a:t>
            </a:r>
          </a:p>
        </p:txBody>
      </p:sp>
      <p:pic>
        <p:nvPicPr>
          <p:cNvPr id="4" name="Picture 2" descr="Image">
            <a:extLst>
              <a:ext uri="{FF2B5EF4-FFF2-40B4-BE49-F238E27FC236}">
                <a16:creationId xmlns:a16="http://schemas.microsoft.com/office/drawing/2014/main" id="{A02F5BFA-DCE0-62DD-D65F-CE22927207A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334"/>
          <a:stretch/>
        </p:blipFill>
        <p:spPr bwMode="auto">
          <a:xfrm>
            <a:off x="3379266" y="2402264"/>
            <a:ext cx="9322019" cy="3797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4401DF7-0A76-8ADB-E507-3E4D57F3475C}"/>
              </a:ext>
            </a:extLst>
          </p:cNvPr>
          <p:cNvSpPr txBox="1"/>
          <p:nvPr/>
        </p:nvSpPr>
        <p:spPr>
          <a:xfrm>
            <a:off x="838200" y="1803217"/>
            <a:ext cx="6241550" cy="1082348"/>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Tech Readiness Levels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Sarabun" pitchFamily="2" charset="-34"/>
                <a:cs typeface="Sarabun" pitchFamily="2" charset="-34"/>
              </a:rPr>
              <a:t>NASA, 1970s</a:t>
            </a:r>
          </a:p>
        </p:txBody>
      </p:sp>
      <p:sp>
        <p:nvSpPr>
          <p:cNvPr id="11" name="TextBox 10">
            <a:extLst>
              <a:ext uri="{FF2B5EF4-FFF2-40B4-BE49-F238E27FC236}">
                <a16:creationId xmlns:a16="http://schemas.microsoft.com/office/drawing/2014/main" id="{B4393F95-1AFB-7B69-2593-96F8AC226BD8}"/>
              </a:ext>
            </a:extLst>
          </p:cNvPr>
          <p:cNvSpPr txBox="1"/>
          <p:nvPr/>
        </p:nvSpPr>
        <p:spPr>
          <a:xfrm>
            <a:off x="8609743" y="6353864"/>
            <a:ext cx="2977097" cy="461665"/>
          </a:xfrm>
          <a:prstGeom prst="rect">
            <a:avLst/>
          </a:prstGeom>
          <a:noFill/>
        </p:spPr>
        <p:txBody>
          <a:bodyPr wrap="none" rtlCol="0">
            <a:spAutoFit/>
          </a:bodyPr>
          <a:lstStyle/>
          <a:p>
            <a:r>
              <a:rPr lang="en-US" sz="1200" dirty="0">
                <a:latin typeface="Sarabun" pitchFamily="2" charset="-34"/>
                <a:cs typeface="Sarabun" pitchFamily="2" charset="-34"/>
              </a:rPr>
              <a:t>(Grant Tremblay)</a:t>
            </a:r>
          </a:p>
          <a:p>
            <a:r>
              <a:rPr lang="en-US" sz="1200" dirty="0">
                <a:latin typeface="Sarabun" pitchFamily="2" charset="-34"/>
                <a:cs typeface="Sarabun" pitchFamily="2" charset="-34"/>
              </a:rPr>
              <a:t>https://</a:t>
            </a:r>
            <a:r>
              <a:rPr lang="en-US" sz="1200" dirty="0" err="1">
                <a:latin typeface="Sarabun" pitchFamily="2" charset="-34"/>
                <a:cs typeface="Sarabun" pitchFamily="2" charset="-34"/>
              </a:rPr>
              <a:t>www.granttremblay.com</a:t>
            </a:r>
            <a:r>
              <a:rPr lang="en-US" sz="1200" dirty="0">
                <a:latin typeface="Sarabun" pitchFamily="2" charset="-34"/>
                <a:cs typeface="Sarabun" pitchFamily="2" charset="-34"/>
              </a:rPr>
              <a:t>/blog/</a:t>
            </a:r>
            <a:r>
              <a:rPr lang="en-US" sz="1200" dirty="0" err="1">
                <a:latin typeface="Sarabun" pitchFamily="2" charset="-34"/>
                <a:cs typeface="Sarabun" pitchFamily="2" charset="-34"/>
              </a:rPr>
              <a:t>trls</a:t>
            </a:r>
            <a:endParaRPr lang="en-US" sz="1200" dirty="0">
              <a:latin typeface="Sarabun" pitchFamily="2" charset="-34"/>
              <a:cs typeface="Sarabun" pitchFamily="2" charset="-34"/>
            </a:endParaRPr>
          </a:p>
        </p:txBody>
      </p:sp>
    </p:spTree>
    <p:extLst>
      <p:ext uri="{BB962C8B-B14F-4D97-AF65-F5344CB8AC3E}">
        <p14:creationId xmlns:p14="http://schemas.microsoft.com/office/powerpoint/2010/main" val="403088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9B57-CE97-DAD5-C509-513DE0C3CC50}"/>
              </a:ext>
            </a:extLst>
          </p:cNvPr>
          <p:cNvSpPr>
            <a:spLocks noGrp="1"/>
          </p:cNvSpPr>
          <p:nvPr>
            <p:ph type="title"/>
          </p:nvPr>
        </p:nvSpPr>
        <p:spPr/>
        <p:txBody>
          <a:bodyPr/>
          <a:lstStyle/>
          <a:p>
            <a:r>
              <a:rPr lang="en-US" dirty="0"/>
              <a:t>Risk measurement general history (again)</a:t>
            </a:r>
          </a:p>
        </p:txBody>
      </p:sp>
      <p:sp>
        <p:nvSpPr>
          <p:cNvPr id="3" name="Content Placeholder 2">
            <a:extLst>
              <a:ext uri="{FF2B5EF4-FFF2-40B4-BE49-F238E27FC236}">
                <a16:creationId xmlns:a16="http://schemas.microsoft.com/office/drawing/2014/main" id="{6F9CCE7D-2270-9799-629D-FB9A2EF5783A}"/>
              </a:ext>
            </a:extLst>
          </p:cNvPr>
          <p:cNvSpPr>
            <a:spLocks noGrp="1"/>
          </p:cNvSpPr>
          <p:nvPr>
            <p:ph idx="1"/>
          </p:nvPr>
        </p:nvSpPr>
        <p:spPr/>
        <p:txBody>
          <a:bodyPr/>
          <a:lstStyle/>
          <a:p>
            <a:r>
              <a:rPr lang="en-US" dirty="0"/>
              <a:t>Risk measurement easiest with iterations</a:t>
            </a:r>
          </a:p>
          <a:p>
            <a:r>
              <a:rPr lang="en-US" dirty="0"/>
              <a:t>TRL are empirical</a:t>
            </a:r>
          </a:p>
        </p:txBody>
      </p:sp>
      <p:pic>
        <p:nvPicPr>
          <p:cNvPr id="4" name="Picture 3">
            <a:extLst>
              <a:ext uri="{FF2B5EF4-FFF2-40B4-BE49-F238E27FC236}">
                <a16:creationId xmlns:a16="http://schemas.microsoft.com/office/drawing/2014/main" id="{9393FC0D-A70F-7626-37CB-800B15BF6BDE}"/>
              </a:ext>
            </a:extLst>
          </p:cNvPr>
          <p:cNvPicPr>
            <a:picLocks noChangeAspect="1"/>
          </p:cNvPicPr>
          <p:nvPr/>
        </p:nvPicPr>
        <p:blipFill>
          <a:blip r:embed="rId2"/>
          <a:stretch>
            <a:fillRect/>
          </a:stretch>
        </p:blipFill>
        <p:spPr>
          <a:xfrm rot="20850734">
            <a:off x="5959033" y="2477654"/>
            <a:ext cx="7772400" cy="4510261"/>
          </a:xfrm>
          <a:prstGeom prst="rect">
            <a:avLst/>
          </a:prstGeom>
        </p:spPr>
      </p:pic>
    </p:spTree>
    <p:extLst>
      <p:ext uri="{BB962C8B-B14F-4D97-AF65-F5344CB8AC3E}">
        <p14:creationId xmlns:p14="http://schemas.microsoft.com/office/powerpoint/2010/main" val="3630788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A175B-9877-2F30-4F39-C56D26C8C28D}"/>
              </a:ext>
            </a:extLst>
          </p:cNvPr>
          <p:cNvSpPr>
            <a:spLocks noGrp="1"/>
          </p:cNvSpPr>
          <p:nvPr>
            <p:ph type="title"/>
          </p:nvPr>
        </p:nvSpPr>
        <p:spPr/>
        <p:txBody>
          <a:bodyPr/>
          <a:lstStyle/>
          <a:p>
            <a:r>
              <a:rPr lang="en-US" dirty="0"/>
              <a:t>Risk measurement (1): Sky Crane</a:t>
            </a:r>
          </a:p>
        </p:txBody>
      </p:sp>
      <p:sp>
        <p:nvSpPr>
          <p:cNvPr id="5" name="Content Placeholder 4">
            <a:extLst>
              <a:ext uri="{FF2B5EF4-FFF2-40B4-BE49-F238E27FC236}">
                <a16:creationId xmlns:a16="http://schemas.microsoft.com/office/drawing/2014/main" id="{506B380E-2D46-2FE6-D4F4-EACC182AF82B}"/>
              </a:ext>
            </a:extLst>
          </p:cNvPr>
          <p:cNvSpPr>
            <a:spLocks noGrp="1"/>
          </p:cNvSpPr>
          <p:nvPr>
            <p:ph idx="1"/>
          </p:nvPr>
        </p:nvSpPr>
        <p:spPr/>
        <p:txBody>
          <a:bodyPr/>
          <a:lstStyle/>
          <a:p>
            <a:r>
              <a:rPr lang="en-US" dirty="0"/>
              <a:t>What was the risk of mission failure due to the Sky Crane?</a:t>
            </a:r>
          </a:p>
          <a:p>
            <a:pPr lvl="1"/>
            <a:r>
              <a:rPr lang="en-US" dirty="0"/>
              <a:t>Please don’t shout out the approved answer </a:t>
            </a:r>
            <a:r>
              <a:rPr lang="en-US" dirty="0">
                <a:sym typeface="Wingdings" pitchFamily="2" charset="2"/>
              </a:rPr>
              <a:t> </a:t>
            </a:r>
          </a:p>
          <a:p>
            <a:pPr lvl="1"/>
            <a:r>
              <a:rPr lang="en-US" dirty="0">
                <a:sym typeface="Wingdings" pitchFamily="2" charset="2"/>
              </a:rPr>
              <a:t>Mission: Land the rover safely</a:t>
            </a:r>
          </a:p>
          <a:p>
            <a:r>
              <a:rPr lang="en-US" dirty="0">
                <a:sym typeface="Wingdings" pitchFamily="2" charset="2"/>
              </a:rPr>
              <a:t>Possible answers, August 1, 2012</a:t>
            </a:r>
          </a:p>
          <a:p>
            <a:pPr lvl="1"/>
            <a:r>
              <a:rPr lang="en-US" dirty="0">
                <a:sym typeface="Wingdings" pitchFamily="2" charset="2"/>
              </a:rPr>
              <a:t>Between 0 .. 1 (inclusive)</a:t>
            </a:r>
          </a:p>
          <a:p>
            <a:r>
              <a:rPr lang="en-US" dirty="0">
                <a:sym typeface="Wingdings" pitchFamily="2" charset="2"/>
              </a:rPr>
              <a:t>Possible answers, Aug 31, 2012</a:t>
            </a:r>
          </a:p>
          <a:p>
            <a:pPr lvl="1"/>
            <a:r>
              <a:rPr lang="en-US" dirty="0">
                <a:sym typeface="Wingdings" pitchFamily="2" charset="2"/>
              </a:rPr>
              <a:t>Between 0 ..  .99 </a:t>
            </a:r>
          </a:p>
          <a:p>
            <a:pPr lvl="1"/>
            <a:endParaRPr lang="en-US" dirty="0"/>
          </a:p>
        </p:txBody>
      </p:sp>
    </p:spTree>
    <p:extLst>
      <p:ext uri="{BB962C8B-B14F-4D97-AF65-F5344CB8AC3E}">
        <p14:creationId xmlns:p14="http://schemas.microsoft.com/office/powerpoint/2010/main" val="2304250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A2B2-0F26-2491-9252-96328C16075E}"/>
              </a:ext>
            </a:extLst>
          </p:cNvPr>
          <p:cNvSpPr>
            <a:spLocks noGrp="1"/>
          </p:cNvSpPr>
          <p:nvPr>
            <p:ph type="title"/>
          </p:nvPr>
        </p:nvSpPr>
        <p:spPr/>
        <p:txBody>
          <a:bodyPr/>
          <a:lstStyle/>
          <a:p>
            <a:r>
              <a:rPr lang="en-US" dirty="0"/>
              <a:t>Risk measurement (2): Europa Clipper</a:t>
            </a:r>
          </a:p>
        </p:txBody>
      </p:sp>
      <p:sp>
        <p:nvSpPr>
          <p:cNvPr id="3" name="Content Placeholder 2">
            <a:extLst>
              <a:ext uri="{FF2B5EF4-FFF2-40B4-BE49-F238E27FC236}">
                <a16:creationId xmlns:a16="http://schemas.microsoft.com/office/drawing/2014/main" id="{D1BC101C-B416-FDE5-BB95-CC10EC3F7806}"/>
              </a:ext>
            </a:extLst>
          </p:cNvPr>
          <p:cNvSpPr>
            <a:spLocks noGrp="1"/>
          </p:cNvSpPr>
          <p:nvPr>
            <p:ph idx="1"/>
          </p:nvPr>
        </p:nvSpPr>
        <p:spPr/>
        <p:txBody>
          <a:bodyPr/>
          <a:lstStyle/>
          <a:p>
            <a:r>
              <a:rPr lang="en-US" dirty="0"/>
              <a:t>What was the additional risk from the </a:t>
            </a:r>
            <a:r>
              <a:rPr lang="en-US" dirty="0" err="1"/>
              <a:t>mosfet</a:t>
            </a:r>
            <a:r>
              <a:rPr lang="en-US" dirty="0"/>
              <a:t> issues?</a:t>
            </a:r>
          </a:p>
          <a:p>
            <a:r>
              <a:rPr lang="en-US" dirty="0"/>
              <a:t>How does the canary box impact risk?</a:t>
            </a:r>
          </a:p>
          <a:p>
            <a:pPr lvl="1"/>
            <a:r>
              <a:rPr lang="en-US" dirty="0"/>
              <a:t>“The manufacturer is working with the mission team to support ongoing radiation test and analysis efforts in order to better understand the </a:t>
            </a:r>
            <a:r>
              <a:rPr lang="en-US" i="1" dirty="0"/>
              <a:t>risk </a:t>
            </a:r>
            <a:r>
              <a:rPr lang="en-US" dirty="0"/>
              <a:t>of using these parts on the Europa Clipper spacecraft.” (NASA official blog, July 11, emphasis added)</a:t>
            </a:r>
          </a:p>
          <a:p>
            <a:r>
              <a:rPr lang="en-US" dirty="0"/>
              <a:t>Is mission risk changed by the canary box?</a:t>
            </a:r>
          </a:p>
          <a:p>
            <a:pPr lvl="1"/>
            <a:r>
              <a:rPr lang="en-US" dirty="0"/>
              <a:t>Heating and annealing to extend life seems like risk mitigation</a:t>
            </a:r>
          </a:p>
          <a:p>
            <a:pPr lvl="1"/>
            <a:r>
              <a:rPr lang="en-US" dirty="0"/>
              <a:t>Seem very hard to quantify without the canary box, maybe even with it</a:t>
            </a:r>
          </a:p>
        </p:txBody>
      </p:sp>
    </p:spTree>
    <p:extLst>
      <p:ext uri="{BB962C8B-B14F-4D97-AF65-F5344CB8AC3E}">
        <p14:creationId xmlns:p14="http://schemas.microsoft.com/office/powerpoint/2010/main" val="422789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C514-267D-43FE-5291-CC23435F4E87}"/>
              </a:ext>
            </a:extLst>
          </p:cNvPr>
          <p:cNvSpPr>
            <a:spLocks noGrp="1"/>
          </p:cNvSpPr>
          <p:nvPr>
            <p:ph type="title"/>
          </p:nvPr>
        </p:nvSpPr>
        <p:spPr/>
        <p:txBody>
          <a:bodyPr/>
          <a:lstStyle/>
          <a:p>
            <a:r>
              <a:rPr lang="en-US" dirty="0"/>
              <a:t>Risk measurement challenges</a:t>
            </a:r>
          </a:p>
        </p:txBody>
      </p:sp>
      <p:sp>
        <p:nvSpPr>
          <p:cNvPr id="3" name="Content Placeholder 2">
            <a:extLst>
              <a:ext uri="{FF2B5EF4-FFF2-40B4-BE49-F238E27FC236}">
                <a16:creationId xmlns:a16="http://schemas.microsoft.com/office/drawing/2014/main" id="{0B0118FC-9653-B2CD-D1ED-5DA74FE3823E}"/>
              </a:ext>
            </a:extLst>
          </p:cNvPr>
          <p:cNvSpPr>
            <a:spLocks noGrp="1"/>
          </p:cNvSpPr>
          <p:nvPr>
            <p:ph idx="1"/>
          </p:nvPr>
        </p:nvSpPr>
        <p:spPr/>
        <p:txBody>
          <a:bodyPr/>
          <a:lstStyle/>
          <a:p>
            <a:r>
              <a:rPr lang="en-US" dirty="0"/>
              <a:t>Risk is not a physical property</a:t>
            </a:r>
          </a:p>
          <a:p>
            <a:r>
              <a:rPr lang="en-US" dirty="0"/>
              <a:t>Risk doesn’t derive from physical units</a:t>
            </a:r>
          </a:p>
          <a:p>
            <a:pPr lvl="1"/>
            <a:r>
              <a:rPr lang="en-US" dirty="0"/>
              <a:t>(In the sense of f=ma)</a:t>
            </a:r>
          </a:p>
          <a:p>
            <a:pPr lvl="1"/>
            <a:r>
              <a:rPr lang="en-US" dirty="0"/>
              <a:t>Physical objects like bridges have risk of collapse</a:t>
            </a:r>
          </a:p>
          <a:p>
            <a:r>
              <a:rPr lang="en-US" dirty="0"/>
              <a:t>Iteration is common to measuring risk</a:t>
            </a:r>
          </a:p>
          <a:p>
            <a:pPr lvl="1"/>
            <a:r>
              <a:rPr lang="en-US" dirty="0"/>
              <a:t>1 </a:t>
            </a:r>
            <a:r>
              <a:rPr lang="en-US" dirty="0" err="1"/>
              <a:t>Skycrane</a:t>
            </a:r>
            <a:r>
              <a:rPr lang="en-US" dirty="0"/>
              <a:t> landing is … ?</a:t>
            </a:r>
          </a:p>
          <a:p>
            <a:pPr lvl="1"/>
            <a:endParaRPr lang="en-US" dirty="0"/>
          </a:p>
          <a:p>
            <a:endParaRPr lang="en-US" dirty="0"/>
          </a:p>
          <a:p>
            <a:endParaRPr lang="en-US" dirty="0"/>
          </a:p>
        </p:txBody>
      </p:sp>
      <p:pic>
        <p:nvPicPr>
          <p:cNvPr id="2054" name="Picture 6">
            <a:extLst>
              <a:ext uri="{FF2B5EF4-FFF2-40B4-BE49-F238E27FC236}">
                <a16:creationId xmlns:a16="http://schemas.microsoft.com/office/drawing/2014/main" id="{A64BA37E-8190-E091-8C14-C0F01EB5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083" y="2141305"/>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20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560049-B109-E4F7-2ECE-FC2D5976F058}"/>
              </a:ext>
            </a:extLst>
          </p:cNvPr>
          <p:cNvSpPr>
            <a:spLocks noGrp="1"/>
          </p:cNvSpPr>
          <p:nvPr>
            <p:ph type="title"/>
          </p:nvPr>
        </p:nvSpPr>
        <p:spPr/>
        <p:txBody>
          <a:bodyPr/>
          <a:lstStyle/>
          <a:p>
            <a:r>
              <a:rPr lang="en-US" dirty="0"/>
              <a:t>Properties of </a:t>
            </a:r>
            <a:br>
              <a:rPr lang="en-US" dirty="0"/>
            </a:br>
            <a:r>
              <a:rPr lang="en-US" dirty="0"/>
              <a:t>risk management techniques</a:t>
            </a:r>
          </a:p>
        </p:txBody>
      </p:sp>
      <p:sp>
        <p:nvSpPr>
          <p:cNvPr id="5" name="Text Placeholder 4">
            <a:extLst>
              <a:ext uri="{FF2B5EF4-FFF2-40B4-BE49-F238E27FC236}">
                <a16:creationId xmlns:a16="http://schemas.microsoft.com/office/drawing/2014/main" id="{7465A9B7-6622-7D9D-AC41-533AF08BD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506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462A-2AE3-F874-1A10-C0AF1190CD6A}"/>
              </a:ext>
            </a:extLst>
          </p:cNvPr>
          <p:cNvSpPr>
            <a:spLocks noGrp="1"/>
          </p:cNvSpPr>
          <p:nvPr>
            <p:ph type="title"/>
          </p:nvPr>
        </p:nvSpPr>
        <p:spPr>
          <a:xfrm>
            <a:off x="869023" y="776091"/>
            <a:ext cx="2973512" cy="1325563"/>
          </a:xfrm>
        </p:spPr>
        <p:txBody>
          <a:bodyPr>
            <a:noAutofit/>
          </a:bodyPr>
          <a:lstStyle/>
          <a:p>
            <a:r>
              <a:rPr lang="en-US" dirty="0"/>
              <a:t>Properties: Accuracy + precision</a:t>
            </a:r>
          </a:p>
        </p:txBody>
      </p:sp>
      <p:pic>
        <p:nvPicPr>
          <p:cNvPr id="7" name="Content Placeholder 6">
            <a:extLst>
              <a:ext uri="{FF2B5EF4-FFF2-40B4-BE49-F238E27FC236}">
                <a16:creationId xmlns:a16="http://schemas.microsoft.com/office/drawing/2014/main" id="{07036F6C-37B5-A484-B467-EDE8567A90A7}"/>
              </a:ext>
            </a:extLst>
          </p:cNvPr>
          <p:cNvPicPr>
            <a:picLocks noGrp="1" noChangeAspect="1"/>
          </p:cNvPicPr>
          <p:nvPr>
            <p:ph idx="1"/>
          </p:nvPr>
        </p:nvPicPr>
        <p:blipFill>
          <a:blip r:embed="rId2"/>
          <a:stretch>
            <a:fillRect/>
          </a:stretch>
        </p:blipFill>
        <p:spPr>
          <a:xfrm>
            <a:off x="6375971" y="344576"/>
            <a:ext cx="5816029" cy="5891562"/>
          </a:xfrm>
        </p:spPr>
      </p:pic>
      <p:sp>
        <p:nvSpPr>
          <p:cNvPr id="9" name="TextBox 8">
            <a:extLst>
              <a:ext uri="{FF2B5EF4-FFF2-40B4-BE49-F238E27FC236}">
                <a16:creationId xmlns:a16="http://schemas.microsoft.com/office/drawing/2014/main" id="{43CB87AD-18D3-1B14-C536-40DBD01E5E06}"/>
              </a:ext>
            </a:extLst>
          </p:cNvPr>
          <p:cNvSpPr txBox="1"/>
          <p:nvPr/>
        </p:nvSpPr>
        <p:spPr>
          <a:xfrm>
            <a:off x="336587" y="2582471"/>
            <a:ext cx="5849871"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Accuracy: how close measures are to truth</a:t>
            </a:r>
          </a:p>
          <a:p>
            <a:pPr marL="285750" indent="-285750">
              <a:buFont typeface="Arial" panose="020B0604020202020204" pitchFamily="34" charset="0"/>
              <a:buChar char="•"/>
            </a:pPr>
            <a:r>
              <a:rPr lang="en-US" sz="2400" dirty="0"/>
              <a:t>Precision: how close they are to each other</a:t>
            </a:r>
          </a:p>
        </p:txBody>
      </p:sp>
      <p:sp>
        <p:nvSpPr>
          <p:cNvPr id="11" name="TextBox 10">
            <a:extLst>
              <a:ext uri="{FF2B5EF4-FFF2-40B4-BE49-F238E27FC236}">
                <a16:creationId xmlns:a16="http://schemas.microsoft.com/office/drawing/2014/main" id="{7C48AB85-731F-3C89-7165-4FEC5A9B3C31}"/>
              </a:ext>
            </a:extLst>
          </p:cNvPr>
          <p:cNvSpPr txBox="1"/>
          <p:nvPr/>
        </p:nvSpPr>
        <p:spPr>
          <a:xfrm>
            <a:off x="6930773" y="6236138"/>
            <a:ext cx="6097712" cy="261610"/>
          </a:xfrm>
          <a:prstGeom prst="rect">
            <a:avLst/>
          </a:prstGeom>
          <a:noFill/>
        </p:spPr>
        <p:txBody>
          <a:bodyPr wrap="square">
            <a:spAutoFit/>
          </a:bodyPr>
          <a:lstStyle/>
          <a:p>
            <a:r>
              <a:rPr lang="en-US" sz="1100" dirty="0">
                <a:latin typeface="Sarabun" pitchFamily="2" charset="-34"/>
                <a:cs typeface="Sarabun" pitchFamily="2" charset="-34"/>
              </a:rPr>
              <a:t>Image originally from https://</a:t>
            </a:r>
            <a:r>
              <a:rPr lang="en-US" sz="1100" dirty="0" err="1">
                <a:latin typeface="Sarabun" pitchFamily="2" charset="-34"/>
                <a:cs typeface="Sarabun" pitchFamily="2" charset="-34"/>
              </a:rPr>
              <a:t>wp.stolaf.edu</a:t>
            </a:r>
            <a:r>
              <a:rPr lang="en-US" sz="1100" dirty="0">
                <a:latin typeface="Sarabun" pitchFamily="2" charset="-34"/>
                <a:cs typeface="Sarabun" pitchFamily="2" charset="-34"/>
              </a:rPr>
              <a:t>/it/</a:t>
            </a:r>
            <a:r>
              <a:rPr lang="en-US" sz="1100" dirty="0" err="1">
                <a:latin typeface="Sarabun" pitchFamily="2" charset="-34"/>
                <a:cs typeface="Sarabun" pitchFamily="2" charset="-34"/>
              </a:rPr>
              <a:t>gis</a:t>
            </a:r>
            <a:r>
              <a:rPr lang="en-US" sz="1100" dirty="0">
                <a:latin typeface="Sarabun" pitchFamily="2" charset="-34"/>
                <a:cs typeface="Sarabun" pitchFamily="2" charset="-34"/>
              </a:rPr>
              <a:t>-precision-accuracy/</a:t>
            </a:r>
          </a:p>
        </p:txBody>
      </p:sp>
    </p:spTree>
    <p:extLst>
      <p:ext uri="{BB962C8B-B14F-4D97-AF65-F5344CB8AC3E}">
        <p14:creationId xmlns:p14="http://schemas.microsoft.com/office/powerpoint/2010/main" val="2736056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3E58-C41A-CF33-9C51-F08F854F6E67}"/>
              </a:ext>
            </a:extLst>
          </p:cNvPr>
          <p:cNvSpPr>
            <a:spLocks noGrp="1"/>
          </p:cNvSpPr>
          <p:nvPr>
            <p:ph type="title"/>
          </p:nvPr>
        </p:nvSpPr>
        <p:spPr/>
        <p:txBody>
          <a:bodyPr/>
          <a:lstStyle/>
          <a:p>
            <a:r>
              <a:rPr lang="en-US" dirty="0"/>
              <a:t>Property: Uncertainty</a:t>
            </a:r>
          </a:p>
        </p:txBody>
      </p:sp>
      <p:sp>
        <p:nvSpPr>
          <p:cNvPr id="3" name="Content Placeholder 2">
            <a:extLst>
              <a:ext uri="{FF2B5EF4-FFF2-40B4-BE49-F238E27FC236}">
                <a16:creationId xmlns:a16="http://schemas.microsoft.com/office/drawing/2014/main" id="{E2F3EC00-B5AD-9B94-1356-451BFE4DCB8E}"/>
              </a:ext>
            </a:extLst>
          </p:cNvPr>
          <p:cNvSpPr>
            <a:spLocks noGrp="1"/>
          </p:cNvSpPr>
          <p:nvPr>
            <p:ph idx="1"/>
          </p:nvPr>
        </p:nvSpPr>
        <p:spPr/>
        <p:txBody>
          <a:bodyPr/>
          <a:lstStyle/>
          <a:p>
            <a:r>
              <a:rPr lang="en-US" dirty="0"/>
              <a:t>Inputs that are not known</a:t>
            </a:r>
          </a:p>
          <a:p>
            <a:pPr lvl="1"/>
            <a:r>
              <a:rPr lang="en-US" dirty="0"/>
              <a:t>Resolvable: Amicable to being looked up</a:t>
            </a:r>
          </a:p>
          <a:p>
            <a:pPr lvl="1"/>
            <a:r>
              <a:rPr lang="en-US" dirty="0"/>
              <a:t>Radical uncertainty has many dimensions: obscurity; ignorance; vagueness; ambiguity; ill-defined problems; </a:t>
            </a:r>
            <a:r>
              <a:rPr lang="en-US" i="1" dirty="0"/>
              <a:t>and a lack of information that in some cases but not all we might hope to rectify at a future date</a:t>
            </a:r>
            <a:r>
              <a:rPr lang="en-US" dirty="0"/>
              <a:t> (emphasis added)</a:t>
            </a:r>
          </a:p>
          <a:p>
            <a:r>
              <a:rPr lang="en-US" dirty="0"/>
              <a:t>Adaptive behavior by attackers seems different than “uncertain”</a:t>
            </a:r>
          </a:p>
        </p:txBody>
      </p:sp>
      <p:sp>
        <p:nvSpPr>
          <p:cNvPr id="6" name="TextBox 5">
            <a:extLst>
              <a:ext uri="{FF2B5EF4-FFF2-40B4-BE49-F238E27FC236}">
                <a16:creationId xmlns:a16="http://schemas.microsoft.com/office/drawing/2014/main" id="{57744588-8E9B-9F47-BCB0-1066552B0111}"/>
              </a:ext>
            </a:extLst>
          </p:cNvPr>
          <p:cNvSpPr txBox="1"/>
          <p:nvPr/>
        </p:nvSpPr>
        <p:spPr>
          <a:xfrm>
            <a:off x="8598311" y="1290766"/>
            <a:ext cx="3593689" cy="1384995"/>
          </a:xfrm>
          <a:prstGeom prst="rect">
            <a:avLst/>
          </a:prstGeom>
          <a:noFill/>
        </p:spPr>
        <p:txBody>
          <a:bodyPr wrap="square">
            <a:spAutoFit/>
          </a:bodyPr>
          <a:lstStyle/>
          <a:p>
            <a:pPr>
              <a:spcBef>
                <a:spcPts val="1000"/>
              </a:spcBef>
              <a:defRPr/>
            </a:pP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(Kay &amp;  King </a:t>
            </a:r>
            <a:r>
              <a:rPr kumimoji="0" lang="en-US" sz="1400" b="0" i="1" u="none" strike="noStrike" kern="1200" cap="none" spc="0" normalizeH="0" baseline="0" noProof="0" dirty="0">
                <a:ln>
                  <a:noFill/>
                </a:ln>
                <a:solidFill>
                  <a:prstClr val="black"/>
                </a:solidFill>
                <a:effectLst/>
                <a:uLnTx/>
                <a:uFillTx/>
                <a:latin typeface="Sarabun" pitchFamily="2" charset="-34"/>
                <a:ea typeface="+mn-ea"/>
                <a:cs typeface="Sarabun" pitchFamily="2" charset="-34"/>
              </a:rPr>
              <a:t>Radical Uncertainty: Decision-making for an Unknowable Future </a:t>
            </a:r>
            <a:r>
              <a:rPr kumimoji="0" lang="en-US" sz="1400" b="0" u="none" strike="noStrike" kern="1200" cap="none" spc="0" normalizeH="0" baseline="0" noProof="0" dirty="0">
                <a:ln>
                  <a:noFill/>
                </a:ln>
                <a:solidFill>
                  <a:prstClr val="black"/>
                </a:solidFill>
                <a:effectLst/>
                <a:uLnTx/>
                <a:uFillTx/>
                <a:latin typeface="Sarabun" pitchFamily="2" charset="-34"/>
                <a:ea typeface="+mn-ea"/>
                <a:cs typeface="Sarabun" pitchFamily="2" charset="-34"/>
              </a:rPr>
              <a:t>(T</a:t>
            </a: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he Bridge Street Press, 2020), quoted in Simpson, Into the unknown: the need to reframe risk analysis, J Cybersecurity, 14 November, 2024)</a:t>
            </a:r>
          </a:p>
        </p:txBody>
      </p:sp>
    </p:spTree>
    <p:extLst>
      <p:ext uri="{BB962C8B-B14F-4D97-AF65-F5344CB8AC3E}">
        <p14:creationId xmlns:p14="http://schemas.microsoft.com/office/powerpoint/2010/main" val="1415580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E71D-F1BE-F7EA-EE98-CB0717C681FE}"/>
              </a:ext>
            </a:extLst>
          </p:cNvPr>
          <p:cNvSpPr>
            <a:spLocks noGrp="1"/>
          </p:cNvSpPr>
          <p:nvPr>
            <p:ph type="title"/>
          </p:nvPr>
        </p:nvSpPr>
        <p:spPr/>
        <p:txBody>
          <a:bodyPr/>
          <a:lstStyle/>
          <a:p>
            <a:r>
              <a:rPr lang="en-US" dirty="0"/>
              <a:t>Property: Sensitivity</a:t>
            </a:r>
          </a:p>
        </p:txBody>
      </p:sp>
      <p:sp>
        <p:nvSpPr>
          <p:cNvPr id="3" name="Content Placeholder 2">
            <a:extLst>
              <a:ext uri="{FF2B5EF4-FFF2-40B4-BE49-F238E27FC236}">
                <a16:creationId xmlns:a16="http://schemas.microsoft.com/office/drawing/2014/main" id="{1E3B030C-2D4E-C016-0B31-A29ECE14E3B1}"/>
              </a:ext>
            </a:extLst>
          </p:cNvPr>
          <p:cNvSpPr>
            <a:spLocks noGrp="1"/>
          </p:cNvSpPr>
          <p:nvPr>
            <p:ph idx="1"/>
          </p:nvPr>
        </p:nvSpPr>
        <p:spPr/>
        <p:txBody>
          <a:bodyPr/>
          <a:lstStyle/>
          <a:p>
            <a:r>
              <a:rPr lang="en-US" dirty="0"/>
              <a:t>How changes in the inputs influence the results</a:t>
            </a:r>
          </a:p>
          <a:p>
            <a:pPr lvl="1"/>
            <a:r>
              <a:rPr lang="en-US" dirty="0"/>
              <a:t>Understand the reliability or robustness of the conclusions</a:t>
            </a:r>
          </a:p>
          <a:p>
            <a:pPr lvl="1"/>
            <a:r>
              <a:rPr lang="en-US" dirty="0"/>
              <a:t>Identify how best to control a system or manage its outputs</a:t>
            </a:r>
          </a:p>
          <a:p>
            <a:pPr lvl="1"/>
            <a:r>
              <a:rPr lang="en-US" dirty="0"/>
              <a:t>Focus future empirical studies… to improve estimates of inputs that would lead to the most improvement in the estimates of the outputs. </a:t>
            </a:r>
          </a:p>
          <a:p>
            <a:endParaRPr lang="en-US" dirty="0"/>
          </a:p>
        </p:txBody>
      </p:sp>
      <p:sp>
        <p:nvSpPr>
          <p:cNvPr id="4" name="TextBox 3">
            <a:extLst>
              <a:ext uri="{FF2B5EF4-FFF2-40B4-BE49-F238E27FC236}">
                <a16:creationId xmlns:a16="http://schemas.microsoft.com/office/drawing/2014/main" id="{1230C3FE-5D7E-4FF7-4CA1-3BA20857EDC1}"/>
              </a:ext>
            </a:extLst>
          </p:cNvPr>
          <p:cNvSpPr txBox="1"/>
          <p:nvPr/>
        </p:nvSpPr>
        <p:spPr>
          <a:xfrm>
            <a:off x="8598311" y="5013679"/>
            <a:ext cx="3593689" cy="954107"/>
          </a:xfrm>
          <a:prstGeom prst="rect">
            <a:avLst/>
          </a:prstGeom>
          <a:noFill/>
        </p:spPr>
        <p:txBody>
          <a:bodyPr wrap="square">
            <a:spAutoFit/>
          </a:bodyPr>
          <a:lstStyle/>
          <a:p>
            <a:pPr>
              <a:spcBef>
                <a:spcPts val="1000"/>
              </a:spcBef>
              <a:defRPr/>
            </a:pP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a:t>
            </a:r>
            <a:r>
              <a:rPr kumimoji="0" lang="en-US" sz="1400" b="0" i="0" u="none" strike="noStrike" kern="1200" cap="none" spc="0" normalizeH="0" baseline="0" noProof="0" dirty="0" err="1">
                <a:ln>
                  <a:noFill/>
                </a:ln>
                <a:solidFill>
                  <a:prstClr val="black"/>
                </a:solidFill>
                <a:effectLst/>
                <a:uLnTx/>
                <a:uFillTx/>
                <a:latin typeface="Sarabun" pitchFamily="2" charset="-34"/>
                <a:ea typeface="+mn-ea"/>
                <a:cs typeface="Sarabun" pitchFamily="2" charset="-34"/>
              </a:rPr>
              <a:t>Ferson</a:t>
            </a: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 and Tucker, Sensitivity in Risk Analyses with Uncertain Numbers, Sandia Tech Report 2006-2801, , 2006, https://</a:t>
            </a:r>
            <a:r>
              <a:rPr kumimoji="0" lang="en-US" sz="1400" b="0" i="0" u="none" strike="noStrike" kern="1200" cap="none" spc="0" normalizeH="0" baseline="0" noProof="0" dirty="0" err="1">
                <a:ln>
                  <a:noFill/>
                </a:ln>
                <a:solidFill>
                  <a:prstClr val="black"/>
                </a:solidFill>
                <a:effectLst/>
                <a:uLnTx/>
                <a:uFillTx/>
                <a:latin typeface="Sarabun" pitchFamily="2" charset="-34"/>
                <a:ea typeface="+mn-ea"/>
                <a:cs typeface="Sarabun" pitchFamily="2" charset="-34"/>
              </a:rPr>
              <a:t>www.osti.gov</a:t>
            </a: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/servlets/purl/886899)</a:t>
            </a:r>
            <a:endParaRPr kumimoji="0" lang="en-US" sz="28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endParaRPr>
          </a:p>
        </p:txBody>
      </p:sp>
    </p:spTree>
    <p:extLst>
      <p:ext uri="{BB962C8B-B14F-4D97-AF65-F5344CB8AC3E}">
        <p14:creationId xmlns:p14="http://schemas.microsoft.com/office/powerpoint/2010/main" val="1051336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0F60-DD61-B302-EA55-383ABBD22266}"/>
              </a:ext>
            </a:extLst>
          </p:cNvPr>
          <p:cNvSpPr>
            <a:spLocks noGrp="1"/>
          </p:cNvSpPr>
          <p:nvPr>
            <p:ph type="title"/>
          </p:nvPr>
        </p:nvSpPr>
        <p:spPr/>
        <p:txBody>
          <a:bodyPr/>
          <a:lstStyle/>
          <a:p>
            <a:r>
              <a:rPr lang="en-US" dirty="0"/>
              <a:t>Measurement strategies</a:t>
            </a:r>
          </a:p>
        </p:txBody>
      </p:sp>
      <p:sp>
        <p:nvSpPr>
          <p:cNvPr id="3" name="Content Placeholder 2">
            <a:extLst>
              <a:ext uri="{FF2B5EF4-FFF2-40B4-BE49-F238E27FC236}">
                <a16:creationId xmlns:a16="http://schemas.microsoft.com/office/drawing/2014/main" id="{BCC1C985-2CCB-EC8A-937A-65C2B3D936C0}"/>
              </a:ext>
            </a:extLst>
          </p:cNvPr>
          <p:cNvSpPr>
            <a:spLocks noGrp="1"/>
          </p:cNvSpPr>
          <p:nvPr>
            <p:ph idx="1"/>
          </p:nvPr>
        </p:nvSpPr>
        <p:spPr>
          <a:xfrm>
            <a:off x="838200" y="1825625"/>
            <a:ext cx="11014276" cy="4351338"/>
          </a:xfrm>
        </p:spPr>
        <p:txBody>
          <a:bodyPr>
            <a:normAutofit lnSpcReduction="10000"/>
          </a:bodyPr>
          <a:lstStyle/>
          <a:p>
            <a:r>
              <a:rPr lang="en-US" dirty="0"/>
              <a:t>Precision</a:t>
            </a:r>
          </a:p>
          <a:p>
            <a:pPr lvl="1"/>
            <a:r>
              <a:rPr lang="en-US" dirty="0"/>
              <a:t>Have many people quantify some risk</a:t>
            </a:r>
          </a:p>
          <a:p>
            <a:pPr lvl="1"/>
            <a:r>
              <a:rPr lang="en-US" dirty="0"/>
              <a:t>Measure reliability (inter-, intra-rate), </a:t>
            </a:r>
            <a:r>
              <a:rPr lang="en-US" dirty="0" err="1"/>
              <a:t>meaure</a:t>
            </a:r>
            <a:r>
              <a:rPr lang="en-US" dirty="0"/>
              <a:t> spread</a:t>
            </a:r>
          </a:p>
          <a:p>
            <a:pPr lvl="1"/>
            <a:r>
              <a:rPr lang="en-US" dirty="0"/>
              <a:t>Differences may not be independent and so not show a normal distribution</a:t>
            </a:r>
          </a:p>
          <a:p>
            <a:pPr lvl="1"/>
            <a:r>
              <a:rPr lang="en-US" dirty="0"/>
              <a:t>Can be measured without knowing “the” real value</a:t>
            </a:r>
          </a:p>
          <a:p>
            <a:r>
              <a:rPr lang="en-US" dirty="0"/>
              <a:t>Accuracy</a:t>
            </a:r>
          </a:p>
          <a:p>
            <a:pPr lvl="1"/>
            <a:r>
              <a:rPr lang="en-US" dirty="0"/>
              <a:t>Requires(?) iterations </a:t>
            </a:r>
          </a:p>
          <a:p>
            <a:pPr lvl="1"/>
            <a:r>
              <a:rPr lang="en-US" dirty="0"/>
              <a:t>Every failure gives you data</a:t>
            </a:r>
          </a:p>
          <a:p>
            <a:pPr lvl="1"/>
            <a:r>
              <a:rPr lang="en-US" dirty="0"/>
              <a:t>Failures may be really costly</a:t>
            </a:r>
          </a:p>
          <a:p>
            <a:pPr lvl="1"/>
            <a:r>
              <a:rPr lang="en-US" dirty="0"/>
              <a:t>Near misses give us data</a:t>
            </a:r>
          </a:p>
          <a:p>
            <a:pPr lvl="1"/>
            <a:endParaRPr lang="en-US" dirty="0"/>
          </a:p>
        </p:txBody>
      </p:sp>
    </p:spTree>
    <p:extLst>
      <p:ext uri="{BB962C8B-B14F-4D97-AF65-F5344CB8AC3E}">
        <p14:creationId xmlns:p14="http://schemas.microsoft.com/office/powerpoint/2010/main" val="296243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9F084-7F6D-7A7E-4D3C-6CBB8AB35FB1}"/>
              </a:ext>
            </a:extLst>
          </p:cNvPr>
          <p:cNvSpPr>
            <a:spLocks noGrp="1"/>
          </p:cNvSpPr>
          <p:nvPr>
            <p:ph type="title"/>
          </p:nvPr>
        </p:nvSpPr>
        <p:spPr/>
        <p:txBody>
          <a:bodyPr/>
          <a:lstStyle/>
          <a:p>
            <a:r>
              <a:rPr lang="en-US" dirty="0"/>
              <a:t>Building secure systems</a:t>
            </a:r>
          </a:p>
        </p:txBody>
      </p:sp>
      <p:sp>
        <p:nvSpPr>
          <p:cNvPr id="5" name="Text Placeholder 4">
            <a:extLst>
              <a:ext uri="{FF2B5EF4-FFF2-40B4-BE49-F238E27FC236}">
                <a16:creationId xmlns:a16="http://schemas.microsoft.com/office/drawing/2014/main" id="{E17FD989-798A-2B82-F2B7-62403852CD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108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E701-FD2E-5727-1E74-6D461C094DF6}"/>
              </a:ext>
            </a:extLst>
          </p:cNvPr>
          <p:cNvSpPr>
            <a:spLocks noGrp="1"/>
          </p:cNvSpPr>
          <p:nvPr>
            <p:ph type="title"/>
          </p:nvPr>
        </p:nvSpPr>
        <p:spPr/>
        <p:txBody>
          <a:bodyPr/>
          <a:lstStyle/>
          <a:p>
            <a:r>
              <a:rPr lang="en-US" dirty="0"/>
              <a:t>Cost as a property of risk management</a:t>
            </a:r>
          </a:p>
        </p:txBody>
      </p:sp>
      <p:sp>
        <p:nvSpPr>
          <p:cNvPr id="3" name="Content Placeholder 2">
            <a:extLst>
              <a:ext uri="{FF2B5EF4-FFF2-40B4-BE49-F238E27FC236}">
                <a16:creationId xmlns:a16="http://schemas.microsoft.com/office/drawing/2014/main" id="{B30D4C1A-1F92-3AE4-5033-3F98E85147C9}"/>
              </a:ext>
            </a:extLst>
          </p:cNvPr>
          <p:cNvSpPr>
            <a:spLocks noGrp="1"/>
          </p:cNvSpPr>
          <p:nvPr>
            <p:ph idx="1"/>
          </p:nvPr>
        </p:nvSpPr>
        <p:spPr/>
        <p:txBody>
          <a:bodyPr>
            <a:normAutofit/>
          </a:bodyPr>
          <a:lstStyle/>
          <a:p>
            <a:r>
              <a:rPr lang="en-US" dirty="0"/>
              <a:t>Doing work has a cost</a:t>
            </a:r>
          </a:p>
          <a:p>
            <a:r>
              <a:rPr lang="en-US" dirty="0"/>
              <a:t>Includes</a:t>
            </a:r>
          </a:p>
          <a:p>
            <a:pPr lvl="1"/>
            <a:r>
              <a:rPr lang="en-US" dirty="0"/>
              <a:t>Effort to produce the measurement</a:t>
            </a:r>
          </a:p>
          <a:p>
            <a:pPr lvl="1"/>
            <a:r>
              <a:rPr lang="en-US" dirty="0"/>
              <a:t>Justification + record keeping</a:t>
            </a:r>
          </a:p>
          <a:p>
            <a:pPr lvl="1"/>
            <a:r>
              <a:rPr lang="en-US" sz="2400" dirty="0"/>
              <a:t>Vigorous debate </a:t>
            </a:r>
          </a:p>
          <a:p>
            <a:pPr lvl="1"/>
            <a:r>
              <a:rPr lang="en-US" dirty="0"/>
              <a:t>(The debate may add value)</a:t>
            </a:r>
          </a:p>
          <a:p>
            <a:r>
              <a:rPr lang="en-US" dirty="0"/>
              <a:t>Cost relates to “return on investment”</a:t>
            </a:r>
          </a:p>
          <a:p>
            <a:pPr lvl="1"/>
            <a:r>
              <a:rPr lang="en-US" dirty="0"/>
              <a:t>“Return” may be hard to measure</a:t>
            </a:r>
          </a:p>
        </p:txBody>
      </p:sp>
    </p:spTree>
    <p:extLst>
      <p:ext uri="{BB962C8B-B14F-4D97-AF65-F5344CB8AC3E}">
        <p14:creationId xmlns:p14="http://schemas.microsoft.com/office/powerpoint/2010/main" val="5164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DE60-E627-CC66-95D6-31309EFD98E0}"/>
              </a:ext>
            </a:extLst>
          </p:cNvPr>
          <p:cNvSpPr>
            <a:spLocks noGrp="1"/>
          </p:cNvSpPr>
          <p:nvPr>
            <p:ph type="title"/>
          </p:nvPr>
        </p:nvSpPr>
        <p:spPr/>
        <p:txBody>
          <a:bodyPr/>
          <a:lstStyle/>
          <a:p>
            <a:r>
              <a:rPr lang="en-US" dirty="0"/>
              <a:t>Managing cost</a:t>
            </a:r>
          </a:p>
        </p:txBody>
      </p:sp>
      <p:sp>
        <p:nvSpPr>
          <p:cNvPr id="3" name="Content Placeholder 2">
            <a:extLst>
              <a:ext uri="{FF2B5EF4-FFF2-40B4-BE49-F238E27FC236}">
                <a16:creationId xmlns:a16="http://schemas.microsoft.com/office/drawing/2014/main" id="{70976C31-1ADD-AD52-4C91-287FD02B3983}"/>
              </a:ext>
            </a:extLst>
          </p:cNvPr>
          <p:cNvSpPr>
            <a:spLocks noGrp="1"/>
          </p:cNvSpPr>
          <p:nvPr>
            <p:ph idx="1"/>
          </p:nvPr>
        </p:nvSpPr>
        <p:spPr/>
        <p:txBody>
          <a:bodyPr>
            <a:noAutofit/>
          </a:bodyPr>
          <a:lstStyle/>
          <a:p>
            <a:r>
              <a:rPr lang="en-US" dirty="0"/>
              <a:t>If work is expensive or unreliable, do it once</a:t>
            </a:r>
          </a:p>
          <a:p>
            <a:r>
              <a:rPr lang="en-US" dirty="0"/>
              <a:t>Acceptable answer tables</a:t>
            </a:r>
          </a:p>
          <a:p>
            <a:pPr lvl="1"/>
            <a:r>
              <a:rPr lang="en-US" dirty="0"/>
              <a:t>Do the work once, and write down the answers</a:t>
            </a:r>
          </a:p>
          <a:p>
            <a:pPr lvl="1"/>
            <a:r>
              <a:rPr lang="en-US" dirty="0"/>
              <a:t>For example, what’s an acceptable rate of phishing test failures? </a:t>
            </a:r>
          </a:p>
          <a:p>
            <a:pPr lvl="2"/>
            <a:r>
              <a:rPr lang="en-US" dirty="0"/>
              <a:t>This is a question for NIST or Sector Risk Management Agencies</a:t>
            </a:r>
          </a:p>
          <a:p>
            <a:pPr lvl="2"/>
            <a:r>
              <a:rPr lang="en-US" dirty="0"/>
              <a:t>Consulting experience: every company is trying to answer it for themselves</a:t>
            </a:r>
          </a:p>
          <a:p>
            <a:r>
              <a:rPr lang="en-US" dirty="0"/>
              <a:t>The table will be wrong</a:t>
            </a:r>
          </a:p>
          <a:p>
            <a:pPr lvl="1"/>
            <a:r>
              <a:rPr lang="en-US" dirty="0"/>
              <a:t>Methodological transparency lets us ask: Do we have better data than those who created it?</a:t>
            </a:r>
          </a:p>
          <a:p>
            <a:pPr lvl="1"/>
            <a:r>
              <a:rPr lang="en-US" dirty="0"/>
              <a:t>If not, use the table of wrong, but accepted, answers</a:t>
            </a:r>
          </a:p>
        </p:txBody>
      </p:sp>
    </p:spTree>
    <p:extLst>
      <p:ext uri="{BB962C8B-B14F-4D97-AF65-F5344CB8AC3E}">
        <p14:creationId xmlns:p14="http://schemas.microsoft.com/office/powerpoint/2010/main" val="3757450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4314-8114-C6EE-5BD3-7BC8BBA80902}"/>
              </a:ext>
            </a:extLst>
          </p:cNvPr>
          <p:cNvSpPr>
            <a:spLocks noGrp="1"/>
          </p:cNvSpPr>
          <p:nvPr>
            <p:ph type="title"/>
          </p:nvPr>
        </p:nvSpPr>
        <p:spPr/>
        <p:txBody>
          <a:bodyPr/>
          <a:lstStyle/>
          <a:p>
            <a:r>
              <a:rPr lang="en-US" dirty="0"/>
              <a:t>Where does that lead us?</a:t>
            </a:r>
          </a:p>
        </p:txBody>
      </p:sp>
      <p:sp>
        <p:nvSpPr>
          <p:cNvPr id="4" name="Text Placeholder 3">
            <a:extLst>
              <a:ext uri="{FF2B5EF4-FFF2-40B4-BE49-F238E27FC236}">
                <a16:creationId xmlns:a16="http://schemas.microsoft.com/office/drawing/2014/main" id="{6C687852-FCE0-F8F9-0629-90764077F587}"/>
              </a:ext>
            </a:extLst>
          </p:cNvPr>
          <p:cNvSpPr>
            <a:spLocks noGrp="1"/>
          </p:cNvSpPr>
          <p:nvPr>
            <p:ph type="body" idx="1"/>
          </p:nvPr>
        </p:nvSpPr>
        <p:spPr/>
        <p:txBody>
          <a:bodyPr/>
          <a:lstStyle/>
          <a:p>
            <a:r>
              <a:rPr lang="en-US" dirty="0"/>
              <a:t>Better mission support?</a:t>
            </a:r>
          </a:p>
        </p:txBody>
      </p:sp>
    </p:spTree>
    <p:extLst>
      <p:ext uri="{BB962C8B-B14F-4D97-AF65-F5344CB8AC3E}">
        <p14:creationId xmlns:p14="http://schemas.microsoft.com/office/powerpoint/2010/main" val="151614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592E0-F70F-012B-FDC4-84DDC48AB0AC}"/>
              </a:ext>
            </a:extLst>
          </p:cNvPr>
          <p:cNvSpPr>
            <a:spLocks noGrp="1"/>
          </p:cNvSpPr>
          <p:nvPr>
            <p:ph type="title"/>
          </p:nvPr>
        </p:nvSpPr>
        <p:spPr/>
        <p:txBody>
          <a:bodyPr/>
          <a:lstStyle/>
          <a:p>
            <a:r>
              <a:rPr lang="en-US" dirty="0"/>
              <a:t>One possible approach to </a:t>
            </a:r>
            <a:br>
              <a:rPr lang="en-US" dirty="0"/>
            </a:br>
            <a:r>
              <a:rPr lang="en-US" dirty="0"/>
              <a:t>evaluating risk management approaches</a:t>
            </a:r>
          </a:p>
        </p:txBody>
      </p:sp>
      <p:sp>
        <p:nvSpPr>
          <p:cNvPr id="5" name="Content Placeholder 4">
            <a:extLst>
              <a:ext uri="{FF2B5EF4-FFF2-40B4-BE49-F238E27FC236}">
                <a16:creationId xmlns:a16="http://schemas.microsoft.com/office/drawing/2014/main" id="{4EE527B6-0B42-FE0E-A03D-1E544C1F0E31}"/>
              </a:ext>
            </a:extLst>
          </p:cNvPr>
          <p:cNvSpPr>
            <a:spLocks noGrp="1"/>
          </p:cNvSpPr>
          <p:nvPr>
            <p:ph idx="1"/>
          </p:nvPr>
        </p:nvSpPr>
        <p:spPr/>
        <p:txBody>
          <a:bodyPr/>
          <a:lstStyle/>
          <a:p>
            <a:r>
              <a:rPr lang="en-US" dirty="0"/>
              <a:t>Measure precision + cost?</a:t>
            </a:r>
          </a:p>
          <a:p>
            <a:r>
              <a:rPr lang="en-US" dirty="0"/>
              <a:t>Seems unsatisfying?</a:t>
            </a:r>
          </a:p>
          <a:p>
            <a:r>
              <a:rPr lang="en-US" dirty="0"/>
              <a:t>Are we comparing real systems to aspirational ones?</a:t>
            </a:r>
          </a:p>
        </p:txBody>
      </p:sp>
    </p:spTree>
    <p:extLst>
      <p:ext uri="{BB962C8B-B14F-4D97-AF65-F5344CB8AC3E}">
        <p14:creationId xmlns:p14="http://schemas.microsoft.com/office/powerpoint/2010/main" val="1724488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E9BA-E89A-30A6-ADB8-7056D446D734}"/>
              </a:ext>
            </a:extLst>
          </p:cNvPr>
          <p:cNvSpPr>
            <a:spLocks noGrp="1"/>
          </p:cNvSpPr>
          <p:nvPr>
            <p:ph type="title"/>
          </p:nvPr>
        </p:nvSpPr>
        <p:spPr/>
        <p:txBody>
          <a:bodyPr/>
          <a:lstStyle/>
          <a:p>
            <a:r>
              <a:rPr lang="en-US" dirty="0"/>
              <a:t>Another approach</a:t>
            </a:r>
          </a:p>
        </p:txBody>
      </p:sp>
      <p:sp>
        <p:nvSpPr>
          <p:cNvPr id="3" name="Content Placeholder 2">
            <a:extLst>
              <a:ext uri="{FF2B5EF4-FFF2-40B4-BE49-F238E27FC236}">
                <a16:creationId xmlns:a16="http://schemas.microsoft.com/office/drawing/2014/main" id="{8BEF1C92-C4C6-DA67-B668-5FF4BF0AEA49}"/>
              </a:ext>
            </a:extLst>
          </p:cNvPr>
          <p:cNvSpPr>
            <a:spLocks noGrp="1"/>
          </p:cNvSpPr>
          <p:nvPr>
            <p:ph idx="1"/>
          </p:nvPr>
        </p:nvSpPr>
        <p:spPr>
          <a:xfrm>
            <a:off x="838199" y="1825625"/>
            <a:ext cx="10956534" cy="4351338"/>
          </a:xfrm>
        </p:spPr>
        <p:txBody>
          <a:bodyPr>
            <a:normAutofit fontScale="92500" lnSpcReduction="10000"/>
          </a:bodyPr>
          <a:lstStyle/>
          <a:p>
            <a:r>
              <a:rPr lang="en-US" dirty="0"/>
              <a:t>Stop treating “risk management” as axiomatic, at least in cyber</a:t>
            </a:r>
          </a:p>
          <a:p>
            <a:r>
              <a:rPr lang="en-US" dirty="0"/>
              <a:t>Start treating it as hypotheses</a:t>
            </a:r>
          </a:p>
          <a:p>
            <a:pPr lvl="1"/>
            <a:r>
              <a:rPr lang="en-US" dirty="0"/>
              <a:t>The Green approach will result in </a:t>
            </a:r>
          </a:p>
          <a:p>
            <a:pPr lvl="2"/>
            <a:r>
              <a:rPr lang="en-US" dirty="0"/>
              <a:t>precision &gt; 85% </a:t>
            </a:r>
          </a:p>
          <a:p>
            <a:pPr lvl="2"/>
            <a:r>
              <a:rPr lang="en-US" dirty="0"/>
              <a:t>cost of $5000 per estimation</a:t>
            </a:r>
          </a:p>
          <a:p>
            <a:pPr lvl="2"/>
            <a:r>
              <a:rPr lang="en-US" dirty="0"/>
              <a:t>a three year retrospective predictive accuracy of at least 25%.</a:t>
            </a:r>
          </a:p>
          <a:p>
            <a:pPr lvl="1"/>
            <a:r>
              <a:rPr lang="en-US" dirty="0"/>
              <a:t>The Red approach will result in </a:t>
            </a:r>
          </a:p>
          <a:p>
            <a:pPr lvl="2"/>
            <a:r>
              <a:rPr lang="en-US" dirty="0"/>
              <a:t>precision &gt; 60%</a:t>
            </a:r>
          </a:p>
          <a:p>
            <a:pPr lvl="2"/>
            <a:r>
              <a:rPr lang="en-US" dirty="0"/>
              <a:t>cost of $1000 per estimation</a:t>
            </a:r>
          </a:p>
          <a:p>
            <a:pPr lvl="2"/>
            <a:r>
              <a:rPr lang="en-US" dirty="0"/>
              <a:t>three year retrospective predictive accuracy of 15%</a:t>
            </a:r>
          </a:p>
          <a:p>
            <a:r>
              <a:rPr lang="en-US" dirty="0"/>
              <a:t>(I don’t think we have clear ways to measure accuracy yet)</a:t>
            </a:r>
          </a:p>
        </p:txBody>
      </p:sp>
    </p:spTree>
    <p:extLst>
      <p:ext uri="{BB962C8B-B14F-4D97-AF65-F5344CB8AC3E}">
        <p14:creationId xmlns:p14="http://schemas.microsoft.com/office/powerpoint/2010/main" val="3662436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89B4-6881-A482-E5D6-2DFF1A944923}"/>
              </a:ext>
            </a:extLst>
          </p:cNvPr>
          <p:cNvSpPr>
            <a:spLocks noGrp="1"/>
          </p:cNvSpPr>
          <p:nvPr>
            <p:ph type="title"/>
          </p:nvPr>
        </p:nvSpPr>
        <p:spPr/>
        <p:txBody>
          <a:bodyPr/>
          <a:lstStyle/>
          <a:p>
            <a:r>
              <a:rPr lang="en-US" dirty="0"/>
              <a:t>A possible strategy</a:t>
            </a:r>
          </a:p>
        </p:txBody>
      </p:sp>
      <p:sp>
        <p:nvSpPr>
          <p:cNvPr id="3" name="Content Placeholder 2">
            <a:extLst>
              <a:ext uri="{FF2B5EF4-FFF2-40B4-BE49-F238E27FC236}">
                <a16:creationId xmlns:a16="http://schemas.microsoft.com/office/drawing/2014/main" id="{434B16BF-E14D-9CA4-3BE4-9893CF9EB453}"/>
              </a:ext>
            </a:extLst>
          </p:cNvPr>
          <p:cNvSpPr>
            <a:spLocks noGrp="1"/>
          </p:cNvSpPr>
          <p:nvPr>
            <p:ph idx="1"/>
          </p:nvPr>
        </p:nvSpPr>
        <p:spPr>
          <a:xfrm>
            <a:off x="838200" y="1825625"/>
            <a:ext cx="10946258" cy="4351338"/>
          </a:xfrm>
        </p:spPr>
        <p:txBody>
          <a:bodyPr/>
          <a:lstStyle/>
          <a:p>
            <a:r>
              <a:rPr lang="en-US" dirty="0"/>
              <a:t>Can we treat “(cyber) risk management” as a tech, subject to TRL?</a:t>
            </a:r>
          </a:p>
          <a:p>
            <a:r>
              <a:rPr lang="en-US" dirty="0"/>
              <a:t>Variant A: Each specific approach (red, green) has a readiness level</a:t>
            </a:r>
          </a:p>
          <a:p>
            <a:r>
              <a:rPr lang="en-US" dirty="0"/>
              <a:t>Variant B: The idea of risk management can be subjected to TRL</a:t>
            </a:r>
          </a:p>
          <a:p>
            <a:pPr lvl="1"/>
            <a:r>
              <a:rPr lang="en-US" dirty="0"/>
              <a:t>Tested under these conditions, not under those</a:t>
            </a:r>
          </a:p>
        </p:txBody>
      </p:sp>
    </p:spTree>
    <p:extLst>
      <p:ext uri="{BB962C8B-B14F-4D97-AF65-F5344CB8AC3E}">
        <p14:creationId xmlns:p14="http://schemas.microsoft.com/office/powerpoint/2010/main" val="3072966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F9CE-5512-2F51-BE81-739D645BDF9D}"/>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4ABD50E3-714A-D611-D572-A8ECB9203CFA}"/>
              </a:ext>
            </a:extLst>
          </p:cNvPr>
          <p:cNvSpPr>
            <a:spLocks noGrp="1"/>
          </p:cNvSpPr>
          <p:nvPr>
            <p:ph idx="1"/>
          </p:nvPr>
        </p:nvSpPr>
        <p:spPr>
          <a:xfrm>
            <a:off x="838200" y="1825625"/>
            <a:ext cx="5870825" cy="4351338"/>
          </a:xfrm>
        </p:spPr>
        <p:txBody>
          <a:bodyPr>
            <a:normAutofit/>
          </a:bodyPr>
          <a:lstStyle/>
          <a:p>
            <a:endParaRPr lang="en-US" dirty="0"/>
          </a:p>
          <a:p>
            <a:r>
              <a:rPr lang="en-US" dirty="0"/>
              <a:t>Asking “why do we believe that” is a good research strategy</a:t>
            </a:r>
          </a:p>
          <a:p>
            <a:r>
              <a:rPr lang="en-US" dirty="0"/>
              <a:t>Is risk management as helpful as we hope?</a:t>
            </a:r>
          </a:p>
          <a:p>
            <a:r>
              <a:rPr lang="en-US" dirty="0"/>
              <a:t>Threat modeling techniques like the Four Question Frame are designed to help either way</a:t>
            </a:r>
          </a:p>
        </p:txBody>
      </p:sp>
      <p:pic>
        <p:nvPicPr>
          <p:cNvPr id="4" name="Picture 3">
            <a:extLst>
              <a:ext uri="{FF2B5EF4-FFF2-40B4-BE49-F238E27FC236}">
                <a16:creationId xmlns:a16="http://schemas.microsoft.com/office/drawing/2014/main" id="{E02B07DE-E6C8-3CC7-9044-1FB8FA919DA9}"/>
              </a:ext>
            </a:extLst>
          </p:cNvPr>
          <p:cNvPicPr>
            <a:picLocks noChangeAspect="1"/>
          </p:cNvPicPr>
          <p:nvPr/>
        </p:nvPicPr>
        <p:blipFill>
          <a:blip r:embed="rId2"/>
          <a:stretch>
            <a:fillRect/>
          </a:stretch>
        </p:blipFill>
        <p:spPr>
          <a:xfrm>
            <a:off x="7044723" y="1587500"/>
            <a:ext cx="4924242" cy="4905375"/>
          </a:xfrm>
          <a:prstGeom prst="rect">
            <a:avLst/>
          </a:prstGeom>
        </p:spPr>
      </p:pic>
    </p:spTree>
    <p:extLst>
      <p:ext uri="{BB962C8B-B14F-4D97-AF65-F5344CB8AC3E}">
        <p14:creationId xmlns:p14="http://schemas.microsoft.com/office/powerpoint/2010/main" val="2516741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45E9-3747-71E4-B597-F62EA4F3358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CFFD4A-3706-E73A-48E8-21673D343DFF}"/>
              </a:ext>
            </a:extLst>
          </p:cNvPr>
          <p:cNvSpPr>
            <a:spLocks noGrp="1"/>
          </p:cNvSpPr>
          <p:nvPr>
            <p:ph type="body" idx="1"/>
          </p:nvPr>
        </p:nvSpPr>
        <p:spPr>
          <a:xfrm>
            <a:off x="0" y="2053267"/>
            <a:ext cx="12192000" cy="4439603"/>
          </a:xfrm>
        </p:spPr>
        <p:txBody>
          <a:bodyPr>
            <a:normAutofit/>
          </a:bodyPr>
          <a:lstStyle/>
          <a:p>
            <a:pPr marL="38099" indent="0" algn="ctr">
              <a:buNone/>
            </a:pPr>
            <a:r>
              <a:rPr lang="en-US" sz="9600" dirty="0"/>
              <a:t>Thank you!</a:t>
            </a:r>
          </a:p>
        </p:txBody>
      </p:sp>
      <p:sp>
        <p:nvSpPr>
          <p:cNvPr id="4" name="Text Placeholder 3">
            <a:extLst>
              <a:ext uri="{FF2B5EF4-FFF2-40B4-BE49-F238E27FC236}">
                <a16:creationId xmlns:a16="http://schemas.microsoft.com/office/drawing/2014/main" id="{7305AF59-7AFD-EBFB-10A4-03B5C14F4522}"/>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2466756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45E9-3747-71E4-B597-F62EA4F3358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CFFD4A-3706-E73A-48E8-21673D343DFF}"/>
              </a:ext>
            </a:extLst>
          </p:cNvPr>
          <p:cNvSpPr>
            <a:spLocks noGrp="1"/>
          </p:cNvSpPr>
          <p:nvPr>
            <p:ph type="body" idx="1"/>
          </p:nvPr>
        </p:nvSpPr>
        <p:spPr>
          <a:xfrm>
            <a:off x="1953686" y="2971800"/>
            <a:ext cx="8284627" cy="4439603"/>
          </a:xfrm>
        </p:spPr>
        <p:txBody>
          <a:bodyPr>
            <a:normAutofit/>
          </a:bodyPr>
          <a:lstStyle/>
          <a:p>
            <a:pPr marL="38099" indent="0">
              <a:buNone/>
            </a:pPr>
            <a:r>
              <a:rPr lang="en-US" sz="4000" dirty="0"/>
              <a:t>Questions?</a:t>
            </a:r>
          </a:p>
          <a:p>
            <a:pPr marL="38099" indent="0">
              <a:buNone/>
            </a:pPr>
            <a:r>
              <a:rPr lang="en-US" sz="4000" dirty="0"/>
              <a:t>Now or</a:t>
            </a:r>
          </a:p>
          <a:p>
            <a:pPr marL="38099" indent="0">
              <a:buNone/>
            </a:pPr>
            <a:r>
              <a:rPr lang="en-US" sz="4000" dirty="0" err="1"/>
              <a:t>adam@shostack.org</a:t>
            </a:r>
            <a:endParaRPr lang="en-US" sz="4000" dirty="0"/>
          </a:p>
        </p:txBody>
      </p:sp>
      <p:sp>
        <p:nvSpPr>
          <p:cNvPr id="4" name="Text Placeholder 3">
            <a:extLst>
              <a:ext uri="{FF2B5EF4-FFF2-40B4-BE49-F238E27FC236}">
                <a16:creationId xmlns:a16="http://schemas.microsoft.com/office/drawing/2014/main" id="{7305AF59-7AFD-EBFB-10A4-03B5C14F4522}"/>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4183251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3D9D-164D-C299-7883-135ED4051B58}"/>
              </a:ext>
            </a:extLst>
          </p:cNvPr>
          <p:cNvSpPr>
            <a:spLocks noGrp="1"/>
          </p:cNvSpPr>
          <p:nvPr>
            <p:ph type="title"/>
          </p:nvPr>
        </p:nvSpPr>
        <p:spPr/>
        <p:txBody>
          <a:bodyPr/>
          <a:lstStyle/>
          <a:p>
            <a:r>
              <a:rPr lang="en-US" dirty="0"/>
              <a:t>A few references</a:t>
            </a:r>
          </a:p>
        </p:txBody>
      </p:sp>
      <p:sp>
        <p:nvSpPr>
          <p:cNvPr id="3" name="Text Placeholder 2">
            <a:extLst>
              <a:ext uri="{FF2B5EF4-FFF2-40B4-BE49-F238E27FC236}">
                <a16:creationId xmlns:a16="http://schemas.microsoft.com/office/drawing/2014/main" id="{0764B69B-4417-3062-9E58-035B71FF3F61}"/>
              </a:ext>
            </a:extLst>
          </p:cNvPr>
          <p:cNvSpPr>
            <a:spLocks noGrp="1"/>
          </p:cNvSpPr>
          <p:nvPr>
            <p:ph type="body" idx="1"/>
          </p:nvPr>
        </p:nvSpPr>
        <p:spPr/>
        <p:txBody>
          <a:bodyPr/>
          <a:lstStyle/>
          <a:p>
            <a:r>
              <a:rPr lang="en-US" dirty="0" err="1"/>
              <a:t>Shostack.org</a:t>
            </a:r>
            <a:r>
              <a:rPr lang="en-US" dirty="0"/>
              <a:t>/blog (lots on threat modeling)</a:t>
            </a:r>
          </a:p>
          <a:p>
            <a:r>
              <a:rPr lang="en-US" dirty="0">
                <a:hlinkClick r:id="rId2"/>
              </a:rPr>
              <a:t>https://shostack.org/resources/lessons</a:t>
            </a:r>
            <a:r>
              <a:rPr lang="en-US" dirty="0"/>
              <a:t> (including near misses)</a:t>
            </a:r>
          </a:p>
          <a:p>
            <a:r>
              <a:rPr lang="en-US" dirty="0">
                <a:hlinkClick r:id="rId3"/>
              </a:rPr>
              <a:t>https://shostack.org/resources/cyber-public-health</a:t>
            </a:r>
            <a:r>
              <a:rPr lang="en-US" dirty="0"/>
              <a:t> </a:t>
            </a:r>
          </a:p>
          <a:p>
            <a:pPr marL="228594" lvl="1" indent="0">
              <a:buNone/>
            </a:pPr>
            <a:r>
              <a:rPr lang="en-US" dirty="0"/>
              <a:t>(There’s a lot there that may not apply super-well to the flying side of missions, but might be helpful for the ground side, so I left it out of this talk)</a:t>
            </a:r>
          </a:p>
        </p:txBody>
      </p:sp>
      <p:sp>
        <p:nvSpPr>
          <p:cNvPr id="4" name="Text Placeholder 3">
            <a:extLst>
              <a:ext uri="{FF2B5EF4-FFF2-40B4-BE49-F238E27FC236}">
                <a16:creationId xmlns:a16="http://schemas.microsoft.com/office/drawing/2014/main" id="{3243A03F-F383-7828-A17D-00C665F64345}"/>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108624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8EDD0-23A7-375C-C4A0-CDEF3DBB787C}"/>
              </a:ext>
            </a:extLst>
          </p:cNvPr>
          <p:cNvSpPr>
            <a:spLocks noGrp="1"/>
          </p:cNvSpPr>
          <p:nvPr>
            <p:ph type="title"/>
          </p:nvPr>
        </p:nvSpPr>
        <p:spPr/>
        <p:txBody>
          <a:bodyPr/>
          <a:lstStyle/>
          <a:p>
            <a:r>
              <a:rPr lang="en-US" dirty="0"/>
              <a:t>What does that mean?</a:t>
            </a:r>
          </a:p>
        </p:txBody>
      </p:sp>
      <p:sp>
        <p:nvSpPr>
          <p:cNvPr id="5" name="Content Placeholder 4">
            <a:extLst>
              <a:ext uri="{FF2B5EF4-FFF2-40B4-BE49-F238E27FC236}">
                <a16:creationId xmlns:a16="http://schemas.microsoft.com/office/drawing/2014/main" id="{AA660156-9252-A977-8598-8A72DD86DAA1}"/>
              </a:ext>
            </a:extLst>
          </p:cNvPr>
          <p:cNvSpPr>
            <a:spLocks noGrp="1"/>
          </p:cNvSpPr>
          <p:nvPr>
            <p:ph idx="1"/>
          </p:nvPr>
        </p:nvSpPr>
        <p:spPr/>
        <p:txBody>
          <a:bodyPr/>
          <a:lstStyle/>
          <a:p>
            <a:r>
              <a:rPr lang="en-US" dirty="0"/>
              <a:t>“Secure” isn’t like “lift 1000 kg to LEO” or even“1000 bits per second” </a:t>
            </a:r>
          </a:p>
          <a:p>
            <a:r>
              <a:rPr lang="en-US" dirty="0"/>
              <a:t>Doesn’t get hacked!</a:t>
            </a:r>
          </a:p>
          <a:p>
            <a:r>
              <a:rPr lang="en-US" dirty="0"/>
              <a:t>Is that preparation by defenders, or just luck?</a:t>
            </a:r>
          </a:p>
        </p:txBody>
      </p:sp>
    </p:spTree>
    <p:extLst>
      <p:ext uri="{BB962C8B-B14F-4D97-AF65-F5344CB8AC3E}">
        <p14:creationId xmlns:p14="http://schemas.microsoft.com/office/powerpoint/2010/main" val="1107824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23A0-16A0-F9D3-9BEE-958A940B05C6}"/>
              </a:ext>
            </a:extLst>
          </p:cNvPr>
          <p:cNvSpPr>
            <a:spLocks noGrp="1"/>
          </p:cNvSpPr>
          <p:nvPr>
            <p:ph type="title"/>
          </p:nvPr>
        </p:nvSpPr>
        <p:spPr/>
        <p:txBody>
          <a:bodyPr>
            <a:normAutofit fontScale="90000"/>
          </a:bodyPr>
          <a:lstStyle/>
          <a:p>
            <a:r>
              <a:rPr lang="en-US" dirty="0" err="1"/>
              <a:t>Akin’s</a:t>
            </a:r>
            <a:r>
              <a:rPr lang="en-US" dirty="0"/>
              <a:t> laws that apply well to security</a:t>
            </a:r>
          </a:p>
        </p:txBody>
      </p:sp>
      <p:sp>
        <p:nvSpPr>
          <p:cNvPr id="3" name="Text Placeholder 2">
            <a:extLst>
              <a:ext uri="{FF2B5EF4-FFF2-40B4-BE49-F238E27FC236}">
                <a16:creationId xmlns:a16="http://schemas.microsoft.com/office/drawing/2014/main" id="{05FDA495-6635-9BD1-E153-9B59C4A1358D}"/>
              </a:ext>
            </a:extLst>
          </p:cNvPr>
          <p:cNvSpPr>
            <a:spLocks noGrp="1"/>
          </p:cNvSpPr>
          <p:nvPr>
            <p:ph type="body" idx="1"/>
          </p:nvPr>
        </p:nvSpPr>
        <p:spPr/>
        <p:txBody>
          <a:bodyPr>
            <a:normAutofit lnSpcReduction="10000"/>
          </a:bodyPr>
          <a:lstStyle/>
          <a:p>
            <a:r>
              <a:rPr lang="en-US" dirty="0"/>
              <a:t>To design a system right takes an infinite amount of effort. This is why it's a good idea to design them to operate when some things are wrong. </a:t>
            </a:r>
          </a:p>
          <a:p>
            <a:r>
              <a:rPr lang="en-US" dirty="0"/>
              <a:t>Design is an iterative process. The necessary number of iterations is at least one more than the number you have currently done. This is true at any point in time. </a:t>
            </a:r>
          </a:p>
          <a:p>
            <a:r>
              <a:rPr lang="en-US" dirty="0"/>
              <a:t>The fact that an analysis appears in print has no relationship to the likelihood of its being correct. </a:t>
            </a:r>
          </a:p>
          <a:p>
            <a:r>
              <a:rPr lang="en-US" dirty="0"/>
              <a:t>Cyberspace is a completely unforgiving environment. </a:t>
            </a:r>
          </a:p>
          <a:p>
            <a:r>
              <a:rPr lang="en-US" dirty="0"/>
              <a:t>There is never a single right solution. There are always multiple wrong ones, though. </a:t>
            </a:r>
          </a:p>
          <a:p>
            <a:endParaRPr lang="en-US" dirty="0"/>
          </a:p>
        </p:txBody>
      </p:sp>
      <p:sp>
        <p:nvSpPr>
          <p:cNvPr id="4" name="Text Placeholder 3">
            <a:extLst>
              <a:ext uri="{FF2B5EF4-FFF2-40B4-BE49-F238E27FC236}">
                <a16:creationId xmlns:a16="http://schemas.microsoft.com/office/drawing/2014/main" id="{564AF743-2AA2-8A5D-F10F-0758212151E3}"/>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171731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Common frames/definitions of security</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p:txBody>
          <a:bodyPr>
            <a:normAutofit/>
          </a:bodyPr>
          <a:lstStyle/>
          <a:p>
            <a:r>
              <a:rPr lang="en-US" dirty="0"/>
              <a:t>“A condition that results from the establishment and maintenance of protective measures that enable an organization to perform its mission or critical functions despite risks posed by threats to its use of systems.”</a:t>
            </a:r>
          </a:p>
          <a:p>
            <a:r>
              <a:rPr lang="en-US" dirty="0"/>
              <a:t>“Protection against intentional subversion or forced failure.”</a:t>
            </a:r>
          </a:p>
          <a:p>
            <a:r>
              <a:rPr lang="en-US" dirty="0"/>
              <a:t>Resilient in the face of attack</a:t>
            </a:r>
          </a:p>
          <a:p>
            <a:r>
              <a:rPr lang="en-US" dirty="0"/>
              <a:t>Doesn’t surprise its creator</a:t>
            </a:r>
          </a:p>
          <a:p>
            <a:endParaRPr lang="en-US" dirty="0"/>
          </a:p>
          <a:p>
            <a:endParaRPr lang="en-US" dirty="0"/>
          </a:p>
        </p:txBody>
      </p:sp>
    </p:spTree>
    <p:extLst>
      <p:ext uri="{BB962C8B-B14F-4D97-AF65-F5344CB8AC3E}">
        <p14:creationId xmlns:p14="http://schemas.microsoft.com/office/powerpoint/2010/main" val="254068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Common frames/definitions of security</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p:txBody>
          <a:bodyPr>
            <a:normAutofit lnSpcReduction="10000"/>
          </a:bodyPr>
          <a:lstStyle/>
          <a:p>
            <a:r>
              <a:rPr lang="en-US" dirty="0"/>
              <a:t>“A condition that results from the establishment and maintenance of protective measures that enable an organization to perform its mission or critical functions despite risks posed by threats to its use of systems.”</a:t>
            </a:r>
          </a:p>
          <a:p>
            <a:r>
              <a:rPr lang="en-US" dirty="0"/>
              <a:t>“Protection against intentional subversion or forced failure.”</a:t>
            </a:r>
          </a:p>
          <a:p>
            <a:r>
              <a:rPr lang="en-US" dirty="0"/>
              <a:t>“A system which has not been specified cannot be buggy, merely surprising” (and other formalist ideas)</a:t>
            </a:r>
          </a:p>
          <a:p>
            <a:r>
              <a:rPr lang="en-US" dirty="0"/>
              <a:t>Resilient in the face of attack</a:t>
            </a:r>
          </a:p>
          <a:p>
            <a:r>
              <a:rPr lang="en-US" dirty="0"/>
              <a:t>Doesn’t surprise its creator</a:t>
            </a:r>
          </a:p>
          <a:p>
            <a:endParaRPr lang="en-US" dirty="0"/>
          </a:p>
          <a:p>
            <a:endParaRPr lang="en-US" dirty="0"/>
          </a:p>
        </p:txBody>
      </p:sp>
    </p:spTree>
    <p:extLst>
      <p:ext uri="{BB962C8B-B14F-4D97-AF65-F5344CB8AC3E}">
        <p14:creationId xmlns:p14="http://schemas.microsoft.com/office/powerpoint/2010/main" val="17555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Analysis of NIST 800-53 definition</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a:xfrm>
            <a:off x="838200" y="1825625"/>
            <a:ext cx="10515600" cy="4667250"/>
          </a:xfrm>
        </p:spPr>
        <p:txBody>
          <a:bodyPr>
            <a:normAutofit fontScale="92500" lnSpcReduction="10000"/>
          </a:bodyPr>
          <a:lstStyle/>
          <a:p>
            <a:r>
              <a:rPr lang="en-US" dirty="0"/>
              <a:t>“A condition that results from the establishment and maintenance of protective measures that enable an organization to perform its mission or critical functions despite risks posed by threats to its use of systems.” (NIST 800-53 and others)</a:t>
            </a:r>
          </a:p>
          <a:p>
            <a:r>
              <a:rPr lang="en-US" dirty="0"/>
              <a:t>“What do I need to do?</a:t>
            </a:r>
          </a:p>
          <a:p>
            <a:pPr lvl="1"/>
            <a:r>
              <a:rPr lang="en-US" dirty="0"/>
              <a:t>What are those risks? Which ones matter?</a:t>
            </a:r>
          </a:p>
          <a:p>
            <a:pPr lvl="1"/>
            <a:r>
              <a:rPr lang="en-US" dirty="0"/>
              <a:t>Which threats matter? (Threats, in the sense of threat actors)</a:t>
            </a:r>
          </a:p>
          <a:p>
            <a:pPr lvl="1"/>
            <a:r>
              <a:rPr lang="en-US" dirty="0"/>
              <a:t>Where’s the list so I can be complete?</a:t>
            </a:r>
          </a:p>
          <a:p>
            <a:r>
              <a:rPr lang="en-US" dirty="0"/>
              <a:t>What’s involved in a “mission” for a business?</a:t>
            </a:r>
          </a:p>
          <a:p>
            <a:r>
              <a:rPr lang="en-US" dirty="0"/>
              <a:t>What about cascade issues (</a:t>
            </a:r>
            <a:r>
              <a:rPr lang="en-US" sz="2200" dirty="0"/>
              <a:t>“Can’t get incident response work done because Slack is down because a botnet crashed Dyn, a DNS provider”</a:t>
            </a:r>
            <a:r>
              <a:rPr lang="en-US" dirty="0"/>
              <a:t>?)</a:t>
            </a:r>
          </a:p>
          <a:p>
            <a:pPr lvl="1"/>
            <a:endParaRPr lang="en-US" dirty="0"/>
          </a:p>
          <a:p>
            <a:pPr lvl="1"/>
            <a:endParaRPr lang="en-US" dirty="0"/>
          </a:p>
          <a:p>
            <a:endParaRPr lang="en-US" dirty="0"/>
          </a:p>
        </p:txBody>
      </p:sp>
    </p:spTree>
    <p:extLst>
      <p:ext uri="{BB962C8B-B14F-4D97-AF65-F5344CB8AC3E}">
        <p14:creationId xmlns:p14="http://schemas.microsoft.com/office/powerpoint/2010/main" val="110361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3DC5-3F55-6D08-6B1D-C21D862DC995}"/>
              </a:ext>
            </a:extLst>
          </p:cNvPr>
          <p:cNvSpPr>
            <a:spLocks noGrp="1"/>
          </p:cNvSpPr>
          <p:nvPr>
            <p:ph type="title"/>
          </p:nvPr>
        </p:nvSpPr>
        <p:spPr/>
        <p:txBody>
          <a:bodyPr/>
          <a:lstStyle/>
          <a:p>
            <a:r>
              <a:rPr lang="en-US" dirty="0"/>
              <a:t>Definition issues aren’t an excuse</a:t>
            </a:r>
          </a:p>
        </p:txBody>
      </p:sp>
      <p:sp>
        <p:nvSpPr>
          <p:cNvPr id="3" name="Content Placeholder 2">
            <a:extLst>
              <a:ext uri="{FF2B5EF4-FFF2-40B4-BE49-F238E27FC236}">
                <a16:creationId xmlns:a16="http://schemas.microsoft.com/office/drawing/2014/main" id="{215286DA-82A8-C23F-DDD6-C8834E9C47E6}"/>
              </a:ext>
            </a:extLst>
          </p:cNvPr>
          <p:cNvSpPr>
            <a:spLocks noGrp="1"/>
          </p:cNvSpPr>
          <p:nvPr>
            <p:ph idx="1"/>
          </p:nvPr>
        </p:nvSpPr>
        <p:spPr/>
        <p:txBody>
          <a:bodyPr/>
          <a:lstStyle/>
          <a:p>
            <a:r>
              <a:rPr lang="en-US" dirty="0"/>
              <a:t>We know insecurity when we see it</a:t>
            </a:r>
          </a:p>
          <a:p>
            <a:r>
              <a:rPr lang="en-US" dirty="0" err="1"/>
              <a:t>Akin’s</a:t>
            </a:r>
            <a:r>
              <a:rPr lang="en-US" dirty="0"/>
              <a:t> laws of engineering apply to security</a:t>
            </a:r>
          </a:p>
          <a:p>
            <a:pPr lvl="1"/>
            <a:r>
              <a:rPr lang="en-US" dirty="0"/>
              <a:t>Many laws apply surprisingly well</a:t>
            </a:r>
          </a:p>
          <a:p>
            <a:pPr lvl="1"/>
            <a:r>
              <a:rPr lang="en-US" dirty="0"/>
              <a:t>“Design is based on requirements. There's no justification for designing something one bit ‘better’ than the requirements dictate.”</a:t>
            </a:r>
          </a:p>
          <a:p>
            <a:r>
              <a:rPr lang="en-US" dirty="0"/>
              <a:t>Security requirements are not crisp</a:t>
            </a:r>
          </a:p>
          <a:p>
            <a:pPr lvl="1"/>
            <a:r>
              <a:rPr lang="en-US" dirty="0"/>
              <a:t>Specific, measurable</a:t>
            </a:r>
          </a:p>
          <a:p>
            <a:pPr lvl="1"/>
            <a:r>
              <a:rPr lang="en-US" dirty="0"/>
              <a:t>What’s “enough”?</a:t>
            </a:r>
          </a:p>
          <a:p>
            <a:pPr lvl="1"/>
            <a:endParaRPr lang="en-US" dirty="0"/>
          </a:p>
        </p:txBody>
      </p:sp>
    </p:spTree>
    <p:extLst>
      <p:ext uri="{BB962C8B-B14F-4D97-AF65-F5344CB8AC3E}">
        <p14:creationId xmlns:p14="http://schemas.microsoft.com/office/powerpoint/2010/main" val="3875099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2023-very-subtle.potx" id="{7B594590-D735-8844-B29C-F0296C5C969F}" vid="{69292665-D335-3847-A33A-30ED1FF32AC3}"/>
    </a:ext>
  </a:extLst>
</a:theme>
</file>

<file path=docProps/app.xml><?xml version="1.0" encoding="utf-8"?>
<Properties xmlns="http://schemas.openxmlformats.org/officeDocument/2006/extended-properties" xmlns:vt="http://schemas.openxmlformats.org/officeDocument/2006/docPropsVTypes">
  <Template>Office Theme</Template>
  <TotalTime>13216</TotalTime>
  <Words>2648</Words>
  <Application>Microsoft Macintosh PowerPoint</Application>
  <PresentationFormat>Widescreen</PresentationFormat>
  <Paragraphs>285</Paragraphs>
  <Slides>50</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NTR</vt:lpstr>
      <vt:lpstr>Arial</vt:lpstr>
      <vt:lpstr>Century Gothic</vt:lpstr>
      <vt:lpstr>Sarabun</vt:lpstr>
      <vt:lpstr>Wingdings</vt:lpstr>
      <vt:lpstr>Office Theme</vt:lpstr>
      <vt:lpstr>Threat Modeling: Engineering and Science</vt:lpstr>
      <vt:lpstr>About Adam Shostack</vt:lpstr>
      <vt:lpstr>Today</vt:lpstr>
      <vt:lpstr>Building secure systems</vt:lpstr>
      <vt:lpstr>What does that mean?</vt:lpstr>
      <vt:lpstr>Common frames/definitions of security</vt:lpstr>
      <vt:lpstr>Common frames/definitions of security</vt:lpstr>
      <vt:lpstr>Analysis of NIST 800-53 definition</vt:lpstr>
      <vt:lpstr>Definition issues aren’t an excuse</vt:lpstr>
      <vt:lpstr>Why is “building secure systems” hard?</vt:lpstr>
      <vt:lpstr>My building secure systems context</vt:lpstr>
      <vt:lpstr>Threat modeling</vt:lpstr>
      <vt:lpstr>What is threat modeling?</vt:lpstr>
      <vt:lpstr>Sometimes you have to fix it onsite</vt:lpstr>
      <vt:lpstr>How do we threat model?</vt:lpstr>
      <vt:lpstr>How do we threat model?</vt:lpstr>
      <vt:lpstr>Example ways to answer each question</vt:lpstr>
      <vt:lpstr>Example ways to answer each question (2)</vt:lpstr>
      <vt:lpstr>Risk in context</vt:lpstr>
      <vt:lpstr>A few questions (focused on cyber)</vt:lpstr>
      <vt:lpstr>“Risk” as a commonplace</vt:lpstr>
      <vt:lpstr>Analysis</vt:lpstr>
      <vt:lpstr>What is risk, anyway?</vt:lpstr>
      <vt:lpstr>Initial thoughts</vt:lpstr>
      <vt:lpstr>Risk, the word</vt:lpstr>
      <vt:lpstr>PowerPoint Presentation</vt:lpstr>
      <vt:lpstr> Does managing risk depend on measuring risk?</vt:lpstr>
      <vt:lpstr>Risk measurement history</vt:lpstr>
      <vt:lpstr>Risk management history @ NASA (1)</vt:lpstr>
      <vt:lpstr>Risk management history @NASA (2)</vt:lpstr>
      <vt:lpstr>Risk measurement general history (again)</vt:lpstr>
      <vt:lpstr>Risk measurement (1): Sky Crane</vt:lpstr>
      <vt:lpstr>Risk measurement (2): Europa Clipper</vt:lpstr>
      <vt:lpstr>Risk measurement challenges</vt:lpstr>
      <vt:lpstr>Properties of  risk management techniques</vt:lpstr>
      <vt:lpstr>Properties: Accuracy + precision</vt:lpstr>
      <vt:lpstr>Property: Uncertainty</vt:lpstr>
      <vt:lpstr>Property: Sensitivity</vt:lpstr>
      <vt:lpstr>Measurement strategies</vt:lpstr>
      <vt:lpstr>Cost as a property of risk management</vt:lpstr>
      <vt:lpstr>Managing cost</vt:lpstr>
      <vt:lpstr>Where does that lead us?</vt:lpstr>
      <vt:lpstr>One possible approach to  evaluating risk management approaches</vt:lpstr>
      <vt:lpstr>Another approach</vt:lpstr>
      <vt:lpstr>A possible strategy</vt:lpstr>
      <vt:lpstr>In conclusion</vt:lpstr>
      <vt:lpstr>PowerPoint Presentation</vt:lpstr>
      <vt:lpstr>PowerPoint Presentation</vt:lpstr>
      <vt:lpstr>A few references</vt:lpstr>
      <vt:lpstr>Akin’s laws that apply well to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Shostack</dc:creator>
  <cp:lastModifiedBy>Adam</cp:lastModifiedBy>
  <cp:revision>15</cp:revision>
  <dcterms:created xsi:type="dcterms:W3CDTF">2024-11-08T22:07:36Z</dcterms:created>
  <dcterms:modified xsi:type="dcterms:W3CDTF">2025-01-29T20:09:23Z</dcterms:modified>
</cp:coreProperties>
</file>